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65" r:id="rId2"/>
    <p:sldId id="272" r:id="rId3"/>
    <p:sldId id="266" r:id="rId4"/>
    <p:sldId id="291" r:id="rId5"/>
    <p:sldId id="435" r:id="rId6"/>
    <p:sldId id="294" r:id="rId7"/>
    <p:sldId id="293" r:id="rId8"/>
    <p:sldId id="275" r:id="rId9"/>
    <p:sldId id="276" r:id="rId10"/>
    <p:sldId id="439" r:id="rId11"/>
    <p:sldId id="436" r:id="rId12"/>
    <p:sldId id="434" r:id="rId13"/>
    <p:sldId id="440" r:id="rId14"/>
    <p:sldId id="441" r:id="rId15"/>
    <p:sldId id="257" r:id="rId16"/>
    <p:sldId id="292" r:id="rId17"/>
    <p:sldId id="271" r:id="rId18"/>
    <p:sldId id="433" r:id="rId19"/>
    <p:sldId id="262" r:id="rId20"/>
    <p:sldId id="263" r:id="rId21"/>
    <p:sldId id="295" r:id="rId22"/>
    <p:sldId id="296" r:id="rId23"/>
    <p:sldId id="264" r:id="rId2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35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7077" autoAdjust="0"/>
  </p:normalViewPr>
  <p:slideViewPr>
    <p:cSldViewPr snapToGrid="0">
      <p:cViewPr varScale="1">
        <p:scale>
          <a:sx n="114" d="100"/>
          <a:sy n="114" d="100"/>
        </p:scale>
        <p:origin x="15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0C4C78-4A30-45AB-9536-1A6859E66FB4}" type="datetimeFigureOut">
              <a:rPr lang="da-DK" smtClean="0"/>
              <a:t>02-01-2024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044ABD-6E08-435C-8A8F-885E068586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19197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044ABD-6E08-435C-8A8F-885E068586E4}" type="slidenum">
              <a:rPr lang="da-DK" smtClean="0"/>
              <a:t>1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372634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044ABD-6E08-435C-8A8F-885E068586E4}" type="slidenum">
              <a:rPr lang="da-DK" smtClean="0"/>
              <a:t>11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274330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044ABD-6E08-435C-8A8F-885E068586E4}" type="slidenum">
              <a:rPr lang="da-DK" smtClean="0"/>
              <a:t>12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84567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044ABD-6E08-435C-8A8F-885E068586E4}" type="slidenum">
              <a:rPr lang="da-DK" smtClean="0"/>
              <a:t>13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71945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044ABD-6E08-435C-8A8F-885E068586E4}" type="slidenum">
              <a:rPr lang="da-DK" smtClean="0"/>
              <a:t>14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727207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Pladsholder til slidebilled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  <a:ln/>
        </p:spPr>
      </p:sp>
      <p:sp>
        <p:nvSpPr>
          <p:cNvPr id="35843" name="Pladsholder til no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a-D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35844" name="Pladsholder til slide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07C1402-04FA-465D-91FE-A2EE6C491693}" type="slidenum">
              <a:rPr lang="da-DK" altLang="da-DK" smtClean="0"/>
              <a:pPr/>
              <a:t>15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1143882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044ABD-6E08-435C-8A8F-885E068586E4}" type="slidenum">
              <a:rPr lang="da-DK" smtClean="0"/>
              <a:t>16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727561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044ABD-6E08-435C-8A8F-885E068586E4}" type="slidenum">
              <a:rPr lang="da-DK" smtClean="0"/>
              <a:t>17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311639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Pladsholder til slidebilled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  <a:ln/>
        </p:spPr>
      </p:sp>
      <p:sp>
        <p:nvSpPr>
          <p:cNvPr id="37891" name="Pladsholder til no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a-DK" altLang="da-DK" dirty="0">
              <a:latin typeface="Arial" panose="020B0604020202020204" pitchFamily="34" charset="0"/>
            </a:endParaRPr>
          </a:p>
        </p:txBody>
      </p:sp>
      <p:sp>
        <p:nvSpPr>
          <p:cNvPr id="37892" name="Pladsholder til slide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831BC71-01B5-42A0-86CA-28BB1CBB6951}" type="slidenum">
              <a:rPr lang="da-DK" altLang="da-DK" smtClean="0"/>
              <a:pPr/>
              <a:t>18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20169510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Pladsholder til slidebilled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  <a:ln/>
        </p:spPr>
      </p:sp>
      <p:sp>
        <p:nvSpPr>
          <p:cNvPr id="35843" name="Pladsholder til no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a-DK" altLang="da-DK">
              <a:latin typeface="Arial" panose="020B0604020202020204" pitchFamily="34" charset="0"/>
            </a:endParaRPr>
          </a:p>
        </p:txBody>
      </p:sp>
      <p:sp>
        <p:nvSpPr>
          <p:cNvPr id="35844" name="Pladsholder til slide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7C83B78-896E-4CE3-90DA-14E766A701DD}" type="slidenum">
              <a:rPr lang="da-DK" altLang="da-DK" smtClean="0"/>
              <a:pPr/>
              <a:t>19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19354430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Pladsholder til slidebilled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  <a:ln/>
        </p:spPr>
      </p:sp>
      <p:sp>
        <p:nvSpPr>
          <p:cNvPr id="37891" name="Pladsholder til no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a-DK" altLang="da-DK" dirty="0">
              <a:latin typeface="Arial" panose="020B0604020202020204" pitchFamily="34" charset="0"/>
            </a:endParaRPr>
          </a:p>
        </p:txBody>
      </p:sp>
      <p:sp>
        <p:nvSpPr>
          <p:cNvPr id="37892" name="Pladsholder til slide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4294547-D4A0-420D-83A8-A4EF474F4CD0}" type="slidenum">
              <a:rPr lang="da-DK" altLang="da-DK" smtClean="0"/>
              <a:pPr/>
              <a:t>20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18471664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044ABD-6E08-435C-8A8F-885E068586E4}" type="slidenum">
              <a:rPr lang="da-DK" smtClean="0"/>
              <a:t>2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0041185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Pladsholder til slidebilled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  <a:ln/>
        </p:spPr>
      </p:sp>
      <p:sp>
        <p:nvSpPr>
          <p:cNvPr id="37891" name="Pladsholder til no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a-DK" altLang="da-DK" dirty="0">
              <a:latin typeface="Arial" panose="020B0604020202020204" pitchFamily="34" charset="0"/>
            </a:endParaRPr>
          </a:p>
        </p:txBody>
      </p:sp>
      <p:sp>
        <p:nvSpPr>
          <p:cNvPr id="37892" name="Pladsholder til slide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4294547-D4A0-420D-83A8-A4EF474F4CD0}" type="slidenum">
              <a:rPr lang="da-DK" altLang="da-DK" smtClean="0"/>
              <a:pPr/>
              <a:t>21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70621884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Pladsholder til slidebilled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  <a:ln/>
        </p:spPr>
      </p:sp>
      <p:sp>
        <p:nvSpPr>
          <p:cNvPr id="37891" name="Pladsholder til no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a-DK" altLang="da-DK" dirty="0">
              <a:latin typeface="Arial" panose="020B0604020202020204" pitchFamily="34" charset="0"/>
            </a:endParaRPr>
          </a:p>
        </p:txBody>
      </p:sp>
      <p:sp>
        <p:nvSpPr>
          <p:cNvPr id="37892" name="Pladsholder til slide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4294547-D4A0-420D-83A8-A4EF474F4CD0}" type="slidenum">
              <a:rPr lang="da-DK" altLang="da-DK" smtClean="0"/>
              <a:pPr/>
              <a:t>22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6493710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Pladsholder til slidebilled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  <a:ln/>
        </p:spPr>
      </p:sp>
      <p:sp>
        <p:nvSpPr>
          <p:cNvPr id="39939" name="Pladsholder til no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a-DK" altLang="da-DK" dirty="0">
              <a:latin typeface="Arial" panose="020B0604020202020204" pitchFamily="34" charset="0"/>
            </a:endParaRPr>
          </a:p>
        </p:txBody>
      </p:sp>
      <p:sp>
        <p:nvSpPr>
          <p:cNvPr id="39940" name="Pladsholder til slide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29794F0-BFDD-466E-BB67-A7880F41382D}" type="slidenum">
              <a:rPr lang="da-DK" altLang="da-DK" smtClean="0"/>
              <a:pPr/>
              <a:t>23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42353462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ladsholder til slidebilled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  <a:ln/>
        </p:spPr>
      </p:sp>
      <p:sp>
        <p:nvSpPr>
          <p:cNvPr id="6147" name="Pladsholder til no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a-DK" altLang="da-DK" dirty="0">
              <a:latin typeface="Arial" panose="020B0604020202020204" pitchFamily="34" charset="0"/>
            </a:endParaRPr>
          </a:p>
        </p:txBody>
      </p:sp>
      <p:sp>
        <p:nvSpPr>
          <p:cNvPr id="6148" name="Pladsholder til slide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99CD9F8-D8F9-461F-A422-8361FD657B20}" type="slidenum">
              <a:rPr lang="da-DK" altLang="da-DK" smtClean="0"/>
              <a:pPr/>
              <a:t>3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31577579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044ABD-6E08-435C-8A8F-885E068586E4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041582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044ABD-6E08-435C-8A8F-885E068586E4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625463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044ABD-6E08-435C-8A8F-885E068586E4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917851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044ABD-6E08-435C-8A8F-885E068586E4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830238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.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044ABD-6E08-435C-8A8F-885E068586E4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445068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044ABD-6E08-435C-8A8F-885E068586E4}" type="slidenum">
              <a:rPr lang="da-DK" smtClean="0"/>
              <a:t>10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52249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96A9-2862-4812-9392-4E363DF5385D}" type="datetimeFigureOut">
              <a:rPr lang="da-DK" smtClean="0"/>
              <a:t>02-01-2024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281F0-F396-4A9D-BC76-2D015DB3341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06049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96A9-2862-4812-9392-4E363DF5385D}" type="datetimeFigureOut">
              <a:rPr lang="da-DK" smtClean="0"/>
              <a:t>02-01-2024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281F0-F396-4A9D-BC76-2D015DB3341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24682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96A9-2862-4812-9392-4E363DF5385D}" type="datetimeFigureOut">
              <a:rPr lang="da-DK" smtClean="0"/>
              <a:t>02-01-2024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281F0-F396-4A9D-BC76-2D015DB3341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9927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96A9-2862-4812-9392-4E363DF5385D}" type="datetimeFigureOut">
              <a:rPr lang="da-DK" smtClean="0"/>
              <a:t>02-01-2024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281F0-F396-4A9D-BC76-2D015DB3341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62081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96A9-2862-4812-9392-4E363DF5385D}" type="datetimeFigureOut">
              <a:rPr lang="da-DK" smtClean="0"/>
              <a:t>02-01-2024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281F0-F396-4A9D-BC76-2D015DB3341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8699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96A9-2862-4812-9392-4E363DF5385D}" type="datetimeFigureOut">
              <a:rPr lang="da-DK" smtClean="0"/>
              <a:t>02-01-2024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281F0-F396-4A9D-BC76-2D015DB3341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49184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96A9-2862-4812-9392-4E363DF5385D}" type="datetimeFigureOut">
              <a:rPr lang="da-DK" smtClean="0"/>
              <a:t>02-01-2024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281F0-F396-4A9D-BC76-2D015DB3341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87614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96A9-2862-4812-9392-4E363DF5385D}" type="datetimeFigureOut">
              <a:rPr lang="da-DK" smtClean="0"/>
              <a:t>02-01-2024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281F0-F396-4A9D-BC76-2D015DB3341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43979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96A9-2862-4812-9392-4E363DF5385D}" type="datetimeFigureOut">
              <a:rPr lang="da-DK" smtClean="0"/>
              <a:t>02-01-2024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281F0-F396-4A9D-BC76-2D015DB3341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95684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96A9-2862-4812-9392-4E363DF5385D}" type="datetimeFigureOut">
              <a:rPr lang="da-DK" smtClean="0"/>
              <a:t>02-01-2024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281F0-F396-4A9D-BC76-2D015DB3341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46639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96A9-2862-4812-9392-4E363DF5385D}" type="datetimeFigureOut">
              <a:rPr lang="da-DK" smtClean="0"/>
              <a:t>02-01-2024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281F0-F396-4A9D-BC76-2D015DB3341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2891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696A9-2862-4812-9392-4E363DF5385D}" type="datetimeFigureOut">
              <a:rPr lang="da-DK" smtClean="0"/>
              <a:t>02-01-2024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281F0-F396-4A9D-BC76-2D015DB3341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72973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f-8UC-QcR_U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55651" y="2492381"/>
            <a:ext cx="7772400" cy="1470025"/>
          </a:xfrm>
        </p:spPr>
        <p:txBody>
          <a:bodyPr>
            <a:normAutofit fontScale="90000"/>
          </a:bodyPr>
          <a:lstStyle/>
          <a:p>
            <a:br>
              <a:rPr lang="da-DK" altLang="da-DK" sz="3600" dirty="0">
                <a:solidFill>
                  <a:schemeClr val="accent2"/>
                </a:solidFill>
              </a:rPr>
            </a:br>
            <a:br>
              <a:rPr lang="da-DK" altLang="da-DK" sz="3600" dirty="0">
                <a:solidFill>
                  <a:schemeClr val="accent2"/>
                </a:solidFill>
              </a:rPr>
            </a:br>
            <a:br>
              <a:rPr lang="da-DK" altLang="da-DK" sz="3600" dirty="0">
                <a:solidFill>
                  <a:schemeClr val="accent2"/>
                </a:solidFill>
              </a:rPr>
            </a:br>
            <a:br>
              <a:rPr lang="da-DK" altLang="da-DK" sz="3600" dirty="0">
                <a:solidFill>
                  <a:schemeClr val="accent2"/>
                </a:solidFill>
              </a:rPr>
            </a:br>
            <a:br>
              <a:rPr lang="da-DK" altLang="da-DK" sz="3200" dirty="0">
                <a:solidFill>
                  <a:srgbClr val="00B050"/>
                </a:solidFill>
              </a:rPr>
            </a:br>
            <a:br>
              <a:rPr lang="da-DK" altLang="da-DK" sz="3200" dirty="0">
                <a:solidFill>
                  <a:srgbClr val="00B050"/>
                </a:solidFill>
              </a:rPr>
            </a:br>
            <a:br>
              <a:rPr lang="da-DK" altLang="da-DK" sz="3200" dirty="0">
                <a:solidFill>
                  <a:srgbClr val="A00025"/>
                </a:solidFill>
              </a:rPr>
            </a:br>
            <a:br>
              <a:rPr lang="da-DK" altLang="da-DK" sz="2000" dirty="0">
                <a:solidFill>
                  <a:srgbClr val="00B050"/>
                </a:solidFill>
              </a:rPr>
            </a:br>
            <a:r>
              <a:rPr lang="da-DK" altLang="da-DK" sz="4900" dirty="0">
                <a:solidFill>
                  <a:srgbClr val="1445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Velkommen til 4. kursusdag</a:t>
            </a:r>
            <a:br>
              <a:rPr lang="da-DK" altLang="da-DK" sz="5300" dirty="0">
                <a:solidFill>
                  <a:schemeClr val="accent2"/>
                </a:solidFill>
              </a:rPr>
            </a:br>
            <a:br>
              <a:rPr lang="da-DK" altLang="da-DK" sz="5300" dirty="0">
                <a:solidFill>
                  <a:schemeClr val="accent2"/>
                </a:solidFill>
              </a:rPr>
            </a:br>
            <a:br>
              <a:rPr lang="da-DK" altLang="da-DK" sz="4000" dirty="0">
                <a:solidFill>
                  <a:srgbClr val="A00025"/>
                </a:solidFill>
              </a:rPr>
            </a:br>
            <a:br>
              <a:rPr lang="da-DK" altLang="da-DK" sz="3600" b="1" dirty="0"/>
            </a:br>
            <a:r>
              <a:rPr lang="da-DK" altLang="da-DK" sz="3600" dirty="0">
                <a:solidFill>
                  <a:srgbClr val="A0002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Plejefamiliens kompetencer</a:t>
            </a:r>
            <a:endParaRPr lang="da-DK" altLang="da-DK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9" name="Billed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7" y="260350"/>
            <a:ext cx="2770188" cy="374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ktangel 2"/>
          <p:cNvSpPr/>
          <p:nvPr/>
        </p:nvSpPr>
        <p:spPr>
          <a:xfrm>
            <a:off x="468319" y="6750051"/>
            <a:ext cx="8207375" cy="63500"/>
          </a:xfrm>
          <a:prstGeom prst="rect">
            <a:avLst/>
          </a:prstGeom>
          <a:solidFill>
            <a:srgbClr val="1445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 dirty="0"/>
          </a:p>
        </p:txBody>
      </p:sp>
      <p:sp>
        <p:nvSpPr>
          <p:cNvPr id="8" name="Rektangel 7"/>
          <p:cNvSpPr/>
          <p:nvPr/>
        </p:nvSpPr>
        <p:spPr>
          <a:xfrm>
            <a:off x="468319" y="6597651"/>
            <a:ext cx="8207375" cy="63500"/>
          </a:xfrm>
          <a:prstGeom prst="rect">
            <a:avLst/>
          </a:prstGeom>
          <a:solidFill>
            <a:srgbClr val="A000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88667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da-DK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Hverdagen i plejefamilien med plejebarnet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>
              <a:buNone/>
            </a:pPr>
            <a:endParaRPr lang="da-DK" b="1" dirty="0"/>
          </a:p>
          <a:p>
            <a:pPr marL="0" lvl="0" indent="0" algn="ctr">
              <a:buNone/>
            </a:pPr>
            <a:r>
              <a:rPr lang="da-DK" b="1" dirty="0"/>
              <a:t>Vaner i plejefamilien</a:t>
            </a:r>
          </a:p>
          <a:p>
            <a:pPr marL="0" lvl="0" indent="0" algn="ctr">
              <a:buNone/>
            </a:pPr>
            <a:endParaRPr lang="da-DK" dirty="0"/>
          </a:p>
          <a:p>
            <a:r>
              <a:rPr lang="da-DK" dirty="0"/>
              <a:t>Hvilke vaner kan I blive nødt til, at lave om, når et plejebarn flytter ind hos jer?</a:t>
            </a:r>
          </a:p>
          <a:p>
            <a:endParaRPr lang="da-DK" dirty="0"/>
          </a:p>
          <a:p>
            <a:pPr marL="0" indent="0">
              <a:buNone/>
            </a:pPr>
            <a:endParaRPr lang="da-DK" dirty="0"/>
          </a:p>
          <a:p>
            <a:endParaRPr lang="da-DK" dirty="0"/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6510" y="365126"/>
            <a:ext cx="2770188" cy="374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ktangel 4"/>
          <p:cNvSpPr/>
          <p:nvPr/>
        </p:nvSpPr>
        <p:spPr>
          <a:xfrm>
            <a:off x="468319" y="6750051"/>
            <a:ext cx="8207375" cy="63500"/>
          </a:xfrm>
          <a:prstGeom prst="rect">
            <a:avLst/>
          </a:prstGeom>
          <a:solidFill>
            <a:srgbClr val="1445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B7E16CCB-EAFD-418B-9EB3-4F8492E0DB28}"/>
              </a:ext>
            </a:extLst>
          </p:cNvPr>
          <p:cNvSpPr/>
          <p:nvPr/>
        </p:nvSpPr>
        <p:spPr>
          <a:xfrm>
            <a:off x="468313" y="6597650"/>
            <a:ext cx="8207375" cy="63500"/>
          </a:xfrm>
          <a:prstGeom prst="rect">
            <a:avLst/>
          </a:prstGeom>
          <a:solidFill>
            <a:srgbClr val="A000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19628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DEEAD4-7F0E-4514-82DB-BBAFFA043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a-DK" sz="4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Hverdagen i plejefamilien med plejebarnet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67CAED4-EE27-4278-8927-76DCF046D9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da-DK" dirty="0"/>
              <a:t>Tabuer og fordomme</a:t>
            </a:r>
          </a:p>
          <a:p>
            <a:r>
              <a:rPr lang="da-DK" dirty="0"/>
              <a:t>Hvilke tabuer og fordomme er der i jeres familie? – hvad snakker i ikke om, og hvad snakker I mindre pænt om? Hvordan kan du være opmærksom på ikke, at lade et plejebarn blive påvirket af dette?</a:t>
            </a:r>
          </a:p>
          <a:p>
            <a:r>
              <a:rPr lang="da-DK" dirty="0"/>
              <a:t>Hvad vil være lettest for dig at tale med et plejebarn om og hvad vil være sværest for dig at tale med et plejebarn om?</a:t>
            </a:r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517C1FC8-2AA8-4843-92CD-64E640930EE3}"/>
              </a:ext>
            </a:extLst>
          </p:cNvPr>
          <p:cNvSpPr/>
          <p:nvPr/>
        </p:nvSpPr>
        <p:spPr>
          <a:xfrm>
            <a:off x="468313" y="6597650"/>
            <a:ext cx="8207375" cy="63500"/>
          </a:xfrm>
          <a:prstGeom prst="rect">
            <a:avLst/>
          </a:prstGeom>
          <a:solidFill>
            <a:srgbClr val="A000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81296380-38E5-4962-8878-E9043EAC53E5}"/>
              </a:ext>
            </a:extLst>
          </p:cNvPr>
          <p:cNvSpPr/>
          <p:nvPr/>
        </p:nvSpPr>
        <p:spPr>
          <a:xfrm>
            <a:off x="468319" y="6750051"/>
            <a:ext cx="8207375" cy="63500"/>
          </a:xfrm>
          <a:prstGeom prst="rect">
            <a:avLst/>
          </a:prstGeom>
          <a:solidFill>
            <a:srgbClr val="1445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53856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da-DK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Hverdagen i plejefamilien med plejebarnet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da-DK" b="1" dirty="0"/>
          </a:p>
          <a:p>
            <a:pPr marL="0" indent="0" algn="ctr">
              <a:buNone/>
            </a:pPr>
            <a:r>
              <a:rPr lang="da-DK" b="1" dirty="0"/>
              <a:t>Skole og fritid</a:t>
            </a:r>
          </a:p>
          <a:p>
            <a:pPr marL="0" indent="0">
              <a:buNone/>
            </a:pPr>
            <a:r>
              <a:rPr lang="da-DK" dirty="0"/>
              <a:t>Jeg kan understøtte mit plejebarns læring ved at……</a:t>
            </a:r>
          </a:p>
          <a:p>
            <a:pPr marL="0" indent="0">
              <a:buNone/>
            </a:pPr>
            <a:r>
              <a:rPr lang="da-DK" dirty="0"/>
              <a:t>Jeg kan understøtte mit plejebarns skolegang ved at…….</a:t>
            </a:r>
          </a:p>
          <a:p>
            <a:pPr marL="0" indent="0">
              <a:buNone/>
            </a:pPr>
            <a:r>
              <a:rPr lang="da-DK" dirty="0"/>
              <a:t>Jeg kan understøtte mit plejebarns sociale liv ved at…..</a:t>
            </a:r>
          </a:p>
          <a:p>
            <a:pPr marL="0" indent="0">
              <a:buNone/>
            </a:pPr>
            <a:r>
              <a:rPr lang="da-DK" dirty="0"/>
              <a:t>Jeg kan understøtte mit plejebarns fritidsliv ved at….</a:t>
            </a:r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6510" y="365126"/>
            <a:ext cx="2770188" cy="374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ktangel 4"/>
          <p:cNvSpPr/>
          <p:nvPr/>
        </p:nvSpPr>
        <p:spPr>
          <a:xfrm>
            <a:off x="468319" y="6750051"/>
            <a:ext cx="8207375" cy="63500"/>
          </a:xfrm>
          <a:prstGeom prst="rect">
            <a:avLst/>
          </a:prstGeom>
          <a:solidFill>
            <a:srgbClr val="1445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B7E16CCB-EAFD-418B-9EB3-4F8492E0DB28}"/>
              </a:ext>
            </a:extLst>
          </p:cNvPr>
          <p:cNvSpPr/>
          <p:nvPr/>
        </p:nvSpPr>
        <p:spPr>
          <a:xfrm>
            <a:off x="468313" y="6597650"/>
            <a:ext cx="8207375" cy="63500"/>
          </a:xfrm>
          <a:prstGeom prst="rect">
            <a:avLst/>
          </a:prstGeom>
          <a:solidFill>
            <a:srgbClr val="A000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219406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333954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da-DK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Barnets plan </a:t>
            </a:r>
            <a:endParaRPr lang="da-DK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endParaRPr lang="da-DK" b="1" dirty="0"/>
          </a:p>
          <a:p>
            <a:r>
              <a:rPr lang="da-DK" dirty="0"/>
              <a:t>Der skal udarbejdes en barnets plan, når der træffes afgørelse om anbringelse.</a:t>
            </a:r>
          </a:p>
          <a:p>
            <a:r>
              <a:rPr lang="da-DK" dirty="0"/>
              <a:t>Når der træffes afgørelse om støtteophold, skal kommunen tage stilling til, om der skal udarbejdes en barnets plan.</a:t>
            </a:r>
          </a:p>
          <a:p>
            <a:endParaRPr lang="da-DK" dirty="0"/>
          </a:p>
          <a:p>
            <a:r>
              <a:rPr lang="da-DK" dirty="0"/>
              <a:t>Barnets plan skal afspejle barnets eller den unges ønsker og behov og skal indeholde: </a:t>
            </a:r>
          </a:p>
          <a:p>
            <a:pPr marL="342900" indent="-342900"/>
            <a:r>
              <a:rPr lang="da-DK" dirty="0"/>
              <a:t>Konkrete mål for barnets eller den unges trivsel og udvikling i overensstemmelse med formålet med indsatsen eller anbringelsen.</a:t>
            </a:r>
          </a:p>
          <a:p>
            <a:pPr marL="342900" indent="-342900"/>
            <a:r>
              <a:rPr lang="da-DK" dirty="0"/>
              <a:t>Hvilke former for støtte der skal iværksættes for familien, i forbindelse med at barnet eller den unge er anbragt uden for hjemmet og i tiden efter barnets eller den unges hjemgivelse.</a:t>
            </a:r>
          </a:p>
          <a:p>
            <a:pPr marL="342900" indent="-342900"/>
            <a:endParaRPr lang="da-DK" dirty="0"/>
          </a:p>
          <a:p>
            <a:pPr marL="342900" indent="-342900"/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6510" y="365126"/>
            <a:ext cx="2770188" cy="374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ktangel 4"/>
          <p:cNvSpPr/>
          <p:nvPr/>
        </p:nvSpPr>
        <p:spPr>
          <a:xfrm>
            <a:off x="468319" y="6750051"/>
            <a:ext cx="8207375" cy="63500"/>
          </a:xfrm>
          <a:prstGeom prst="rect">
            <a:avLst/>
          </a:prstGeom>
          <a:solidFill>
            <a:srgbClr val="1445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B7E16CCB-EAFD-418B-9EB3-4F8492E0DB28}"/>
              </a:ext>
            </a:extLst>
          </p:cNvPr>
          <p:cNvSpPr/>
          <p:nvPr/>
        </p:nvSpPr>
        <p:spPr>
          <a:xfrm>
            <a:off x="468313" y="6597650"/>
            <a:ext cx="8207375" cy="63500"/>
          </a:xfrm>
          <a:prstGeom prst="rect">
            <a:avLst/>
          </a:prstGeom>
          <a:solidFill>
            <a:srgbClr val="A000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827424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br>
              <a:rPr lang="da-DK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Ungeplanen</a:t>
            </a:r>
            <a:r>
              <a:rPr lang="da-DK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da-DK" b="1" dirty="0"/>
          </a:p>
          <a:p>
            <a:r>
              <a:rPr lang="da-DK" dirty="0"/>
              <a:t>Når et barn, der er anbragt, fylder 16 år, skal der udarbejdes en </a:t>
            </a:r>
            <a:r>
              <a:rPr lang="da-DK" dirty="0" err="1"/>
              <a:t>ungeplan</a:t>
            </a:r>
            <a:r>
              <a:rPr lang="da-DK" dirty="0"/>
              <a:t>. Derudover skal kommunen i en række andre tilfælde tage stilling til, om der skal udarbejdes en </a:t>
            </a:r>
            <a:r>
              <a:rPr lang="da-DK" dirty="0" err="1"/>
              <a:t>ungeplan</a:t>
            </a:r>
            <a:r>
              <a:rPr lang="da-DK"/>
              <a:t>. 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 err="1"/>
              <a:t>Ungeplanen</a:t>
            </a:r>
            <a:r>
              <a:rPr lang="da-DK" dirty="0"/>
              <a:t> skal tage udgangspunkt i den unges ønsker og behov og skal indeholde: </a:t>
            </a:r>
          </a:p>
          <a:p>
            <a:pPr marL="342900" indent="-342900"/>
            <a:r>
              <a:rPr lang="da-DK" dirty="0"/>
              <a:t>Konkrete mål for barnets eller den unges trivsel og udvikling i overensstemmelse med formålet med støtten</a:t>
            </a:r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6510" y="365126"/>
            <a:ext cx="2770188" cy="374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ktangel 4"/>
          <p:cNvSpPr/>
          <p:nvPr/>
        </p:nvSpPr>
        <p:spPr>
          <a:xfrm>
            <a:off x="468319" y="6750051"/>
            <a:ext cx="8207375" cy="63500"/>
          </a:xfrm>
          <a:prstGeom prst="rect">
            <a:avLst/>
          </a:prstGeom>
          <a:solidFill>
            <a:srgbClr val="1445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B7E16CCB-EAFD-418B-9EB3-4F8492E0DB28}"/>
              </a:ext>
            </a:extLst>
          </p:cNvPr>
          <p:cNvSpPr/>
          <p:nvPr/>
        </p:nvSpPr>
        <p:spPr>
          <a:xfrm>
            <a:off x="468313" y="6597650"/>
            <a:ext cx="8207375" cy="63500"/>
          </a:xfrm>
          <a:prstGeom prst="rect">
            <a:avLst/>
          </a:prstGeom>
          <a:solidFill>
            <a:srgbClr val="A000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333610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el 1"/>
          <p:cNvSpPr>
            <a:spLocks noGrp="1"/>
          </p:cNvSpPr>
          <p:nvPr>
            <p:ph type="title"/>
          </p:nvPr>
        </p:nvSpPr>
        <p:spPr>
          <a:xfrm>
            <a:off x="468319" y="631095"/>
            <a:ext cx="8229600" cy="819891"/>
          </a:xfrm>
        </p:spPr>
        <p:txBody>
          <a:bodyPr>
            <a:normAutofit fontScale="90000"/>
          </a:bodyPr>
          <a:lstStyle/>
          <a:p>
            <a:pPr algn="ctr"/>
            <a:br>
              <a:rPr lang="da-DK" altLang="da-DK" dirty="0">
                <a:solidFill>
                  <a:srgbClr val="144582"/>
                </a:solidFill>
              </a:rPr>
            </a:br>
            <a:r>
              <a:rPr lang="da-DK" altLang="da-DK" sz="4900" dirty="0">
                <a:solidFill>
                  <a:srgbClr val="1445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Observation og dokumentation</a:t>
            </a:r>
            <a:br>
              <a:rPr lang="da-DK" altLang="da-DK" sz="4900" dirty="0">
                <a:solidFill>
                  <a:srgbClr val="14458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a-DK" altLang="da-DK" sz="4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747" name="Pladsholder til indhold 2"/>
          <p:cNvSpPr>
            <a:spLocks noGrp="1"/>
          </p:cNvSpPr>
          <p:nvPr>
            <p:ph idx="1"/>
          </p:nvPr>
        </p:nvSpPr>
        <p:spPr>
          <a:xfrm>
            <a:off x="457200" y="1739906"/>
            <a:ext cx="8229600" cy="4568825"/>
          </a:xfrm>
        </p:spPr>
        <p:txBody>
          <a:bodyPr/>
          <a:lstStyle/>
          <a:p>
            <a:pPr defTabSz="457167">
              <a:buSzPct val="80000"/>
              <a:buFont typeface="Wingdings 3" charset="2"/>
              <a:buChar char=""/>
              <a:defRPr/>
            </a:pPr>
            <a:endParaRPr lang="da-DK" sz="1900" dirty="0">
              <a:solidFill>
                <a:srgbClr val="002060"/>
              </a:solidFill>
              <a:latin typeface="Trebuchet MS" panose="020B0603020202020204"/>
            </a:endParaRPr>
          </a:p>
          <a:p>
            <a:pPr defTabSz="457167">
              <a:buSzPct val="80000"/>
              <a:defRPr/>
            </a:pPr>
            <a:r>
              <a:rPr lang="da-DK" sz="1800" dirty="0">
                <a:latin typeface="Trebuchet MS" panose="020B0603020202020204"/>
              </a:rPr>
              <a:t>Logbogen som redskab i forhold til observationer. </a:t>
            </a:r>
          </a:p>
          <a:p>
            <a:pPr defTabSz="457167">
              <a:buSzPct val="80000"/>
              <a:defRPr/>
            </a:pPr>
            <a:r>
              <a:rPr lang="da-DK" sz="1800" dirty="0">
                <a:latin typeface="Trebuchet MS" panose="020B0603020202020204"/>
              </a:rPr>
              <a:t>Skriv altid dato, tid og sted øverst på siden i logbogen.</a:t>
            </a:r>
          </a:p>
          <a:p>
            <a:pPr defTabSz="457167">
              <a:buSzPct val="80000"/>
              <a:defRPr/>
            </a:pPr>
            <a:r>
              <a:rPr lang="da-DK" sz="1800" dirty="0">
                <a:latin typeface="Trebuchet MS" panose="020B0603020202020204"/>
              </a:rPr>
              <a:t>Den bruges som løbende dokumentation af arbejdet som plejefamilie.</a:t>
            </a:r>
          </a:p>
          <a:p>
            <a:pPr defTabSz="457167">
              <a:buSzPct val="80000"/>
              <a:defRPr/>
            </a:pPr>
            <a:r>
              <a:rPr lang="da-DK" sz="1800" dirty="0">
                <a:latin typeface="Trebuchet MS" panose="020B0603020202020204"/>
              </a:rPr>
              <a:t>Hverdagens observationer, udviklingsforløb og bevægelser for det enkelte barn, barnets ressourcer, mønstre i adfærd, nye hændelser.</a:t>
            </a:r>
          </a:p>
          <a:p>
            <a:pPr defTabSz="457167">
              <a:buSzPct val="80000"/>
              <a:defRPr/>
            </a:pPr>
            <a:r>
              <a:rPr lang="da-DK" sz="1800" dirty="0">
                <a:latin typeface="Trebuchet MS" panose="020B0603020202020204"/>
              </a:rPr>
              <a:t>Beskrivelser af samvær mellem plejebarn og forældre, eller før og efter samvær.</a:t>
            </a:r>
          </a:p>
          <a:p>
            <a:pPr defTabSz="457167">
              <a:buSzPct val="80000"/>
              <a:defRPr/>
            </a:pPr>
            <a:r>
              <a:rPr lang="da-DK" sz="1800" dirty="0">
                <a:latin typeface="Trebuchet MS" panose="020B0603020202020204"/>
              </a:rPr>
              <a:t>Bruges i dialogen med familieplejekonsulenten, andre professionelle og forældrene.</a:t>
            </a:r>
          </a:p>
          <a:p>
            <a:pPr defTabSz="457167">
              <a:buSzPct val="80000"/>
              <a:defRPr/>
            </a:pPr>
            <a:r>
              <a:rPr lang="da-DK" sz="1800" dirty="0">
                <a:latin typeface="Trebuchet MS" panose="020B0603020202020204"/>
              </a:rPr>
              <a:t>Dialogen med plejebarnet om hændelser i hverdagen.</a:t>
            </a:r>
          </a:p>
        </p:txBody>
      </p:sp>
      <p:pic>
        <p:nvPicPr>
          <p:cNvPr id="34820" name="Billed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7" y="260350"/>
            <a:ext cx="2770188" cy="374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ktangel 5"/>
          <p:cNvSpPr/>
          <p:nvPr/>
        </p:nvSpPr>
        <p:spPr>
          <a:xfrm>
            <a:off x="468319" y="6597651"/>
            <a:ext cx="8207375" cy="63500"/>
          </a:xfrm>
          <a:prstGeom prst="rect">
            <a:avLst/>
          </a:prstGeom>
          <a:solidFill>
            <a:srgbClr val="A000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sp>
        <p:nvSpPr>
          <p:cNvPr id="7" name="Rektangel 6"/>
          <p:cNvSpPr/>
          <p:nvPr/>
        </p:nvSpPr>
        <p:spPr>
          <a:xfrm>
            <a:off x="468319" y="6750051"/>
            <a:ext cx="8207375" cy="63500"/>
          </a:xfrm>
          <a:prstGeom prst="rect">
            <a:avLst/>
          </a:prstGeom>
          <a:solidFill>
            <a:srgbClr val="1445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54061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>
          <a:xfrm>
            <a:off x="628650" y="415636"/>
            <a:ext cx="7886700" cy="1199408"/>
          </a:xfrm>
        </p:spPr>
        <p:txBody>
          <a:bodyPr>
            <a:normAutofit fontScale="90000"/>
          </a:bodyPr>
          <a:lstStyle/>
          <a:p>
            <a:pPr algn="ctr"/>
            <a:br>
              <a:rPr lang="da-DK" altLang="da-DK" sz="3600" dirty="0">
                <a:solidFill>
                  <a:schemeClr val="accent2"/>
                </a:solidFill>
              </a:rPr>
            </a:br>
            <a:br>
              <a:rPr lang="da-DK" altLang="da-DK" sz="3600" dirty="0">
                <a:solidFill>
                  <a:schemeClr val="accent2"/>
                </a:solidFill>
              </a:rPr>
            </a:br>
            <a:br>
              <a:rPr lang="da-DK" altLang="da-DK" sz="3600" dirty="0">
                <a:solidFill>
                  <a:schemeClr val="accent2"/>
                </a:solidFill>
              </a:rPr>
            </a:br>
            <a:br>
              <a:rPr lang="da-DK" altLang="da-DK" sz="3600" dirty="0">
                <a:solidFill>
                  <a:schemeClr val="accent2"/>
                </a:solidFill>
              </a:rPr>
            </a:br>
            <a:br>
              <a:rPr lang="da-DK" altLang="da-DK" sz="3200" dirty="0">
                <a:solidFill>
                  <a:srgbClr val="00B050"/>
                </a:solidFill>
              </a:rPr>
            </a:br>
            <a:br>
              <a:rPr lang="da-DK" altLang="da-DK" sz="3200" dirty="0">
                <a:solidFill>
                  <a:srgbClr val="00B050"/>
                </a:solidFill>
              </a:rPr>
            </a:br>
            <a:br>
              <a:rPr lang="da-DK" altLang="da-DK" sz="3200" dirty="0">
                <a:solidFill>
                  <a:srgbClr val="00B050"/>
                </a:solidFill>
              </a:rPr>
            </a:br>
            <a:br>
              <a:rPr lang="da-DK" altLang="da-DK" sz="3200" dirty="0">
                <a:solidFill>
                  <a:srgbClr val="00B050"/>
                </a:solidFill>
              </a:rPr>
            </a:br>
            <a:r>
              <a:rPr lang="da-DK" dirty="0">
                <a:solidFill>
                  <a:srgbClr val="1A35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Betydningen af inddragelse fra barnets perspektiv!</a:t>
            </a:r>
            <a:br>
              <a:rPr lang="da-DK" altLang="da-DK" b="1" dirty="0">
                <a:solidFill>
                  <a:srgbClr val="A0002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a-DK" altLang="da-DK" sz="2000" dirty="0">
                <a:solidFill>
                  <a:srgbClr val="00B050"/>
                </a:solidFill>
              </a:rPr>
            </a:br>
            <a:br>
              <a:rPr lang="da-DK" altLang="da-DK" sz="5300" dirty="0">
                <a:solidFill>
                  <a:schemeClr val="accent2"/>
                </a:solidFill>
              </a:rPr>
            </a:br>
            <a:br>
              <a:rPr lang="da-DK" altLang="da-DK" sz="5300" dirty="0">
                <a:solidFill>
                  <a:schemeClr val="accent2"/>
                </a:solidFill>
              </a:rPr>
            </a:br>
            <a:br>
              <a:rPr lang="da-DK" altLang="da-DK" sz="4000" dirty="0">
                <a:solidFill>
                  <a:srgbClr val="A00025"/>
                </a:solidFill>
              </a:rPr>
            </a:br>
            <a:br>
              <a:rPr lang="da-DK" altLang="da-DK" sz="3600" b="1" dirty="0"/>
            </a:br>
            <a:endParaRPr lang="da-DK" altLang="da-DK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6E7D44AF-FEA6-4D82-B733-E1D80D7BC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  <a:p>
            <a:r>
              <a:rPr lang="da-DK" dirty="0"/>
              <a:t>”Inddragelsen og oplevelsen af medbestemmelse motiverer børnene og de unge. Det gør dem til medspillere i forhold til den indsats, de bliver givet. Og når børn og voksne arbejder sammen mod fælles definerede mål - frem for at gå med oplevelsen af at modarbejde hinanden - er sandsynligheden for, at børnene og de unge opnår en positiv udvikling, langt større”.</a:t>
            </a:r>
          </a:p>
          <a:p>
            <a:pPr marL="0" indent="0">
              <a:buNone/>
            </a:pPr>
            <a:r>
              <a:rPr lang="da-DK" dirty="0"/>
              <a:t>(</a:t>
            </a:r>
            <a:r>
              <a:rPr lang="da-DK" dirty="0" err="1"/>
              <a:t>Børnerådet</a:t>
            </a:r>
            <a:r>
              <a:rPr lang="da-DK" dirty="0"/>
              <a:t>, 2012)</a:t>
            </a:r>
          </a:p>
          <a:p>
            <a:endParaRPr lang="da-DK" dirty="0"/>
          </a:p>
        </p:txBody>
      </p:sp>
      <p:pic>
        <p:nvPicPr>
          <p:cNvPr id="4099" name="Billed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7" y="260350"/>
            <a:ext cx="2770188" cy="374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ktangel 2"/>
          <p:cNvSpPr/>
          <p:nvPr/>
        </p:nvSpPr>
        <p:spPr>
          <a:xfrm>
            <a:off x="468319" y="6750051"/>
            <a:ext cx="8207375" cy="63500"/>
          </a:xfrm>
          <a:prstGeom prst="rect">
            <a:avLst/>
          </a:prstGeom>
          <a:solidFill>
            <a:srgbClr val="1445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sp>
        <p:nvSpPr>
          <p:cNvPr id="8" name="Rektangel 7"/>
          <p:cNvSpPr/>
          <p:nvPr/>
        </p:nvSpPr>
        <p:spPr>
          <a:xfrm>
            <a:off x="468319" y="6597651"/>
            <a:ext cx="8207375" cy="63500"/>
          </a:xfrm>
          <a:prstGeom prst="rect">
            <a:avLst/>
          </a:prstGeom>
          <a:solidFill>
            <a:srgbClr val="A000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66360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da-DK" sz="6000" dirty="0"/>
              <a:t>Videoklip:</a:t>
            </a:r>
          </a:p>
          <a:p>
            <a:pPr marL="0" indent="0" algn="ctr">
              <a:buNone/>
            </a:pPr>
            <a:r>
              <a:rPr lang="da-DK" sz="6000" dirty="0"/>
              <a:t>Venindekonflikt</a:t>
            </a:r>
          </a:p>
          <a:p>
            <a:pPr marL="0" indent="0" algn="ctr">
              <a:buNone/>
            </a:pPr>
            <a:r>
              <a:rPr lang="da-DK" sz="6000" dirty="0">
                <a:hlinkClick r:id="rId3"/>
              </a:rPr>
              <a:t>https://youtu.be/f-8UC-QcR_U</a:t>
            </a:r>
            <a:endParaRPr lang="da-DK" sz="6000" dirty="0"/>
          </a:p>
          <a:p>
            <a:pPr marL="0" indent="0" algn="ctr">
              <a:buNone/>
            </a:pPr>
            <a:endParaRPr lang="da-DK" sz="6000" dirty="0"/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951" y="259558"/>
            <a:ext cx="2770188" cy="374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ktangel 4"/>
          <p:cNvSpPr/>
          <p:nvPr/>
        </p:nvSpPr>
        <p:spPr>
          <a:xfrm>
            <a:off x="457206" y="6597651"/>
            <a:ext cx="8207375" cy="63500"/>
          </a:xfrm>
          <a:prstGeom prst="rect">
            <a:avLst/>
          </a:prstGeom>
          <a:solidFill>
            <a:srgbClr val="A000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sp>
        <p:nvSpPr>
          <p:cNvPr id="6" name="Rektangel 5"/>
          <p:cNvSpPr/>
          <p:nvPr/>
        </p:nvSpPr>
        <p:spPr>
          <a:xfrm>
            <a:off x="468319" y="6750051"/>
            <a:ext cx="8207375" cy="63500"/>
          </a:xfrm>
          <a:prstGeom prst="rect">
            <a:avLst/>
          </a:prstGeom>
          <a:solidFill>
            <a:srgbClr val="1445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864646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el 1"/>
          <p:cNvSpPr>
            <a:spLocks noGrp="1"/>
          </p:cNvSpPr>
          <p:nvPr>
            <p:ph type="title"/>
          </p:nvPr>
        </p:nvSpPr>
        <p:spPr>
          <a:xfrm>
            <a:off x="468313" y="1049153"/>
            <a:ext cx="8229600" cy="768897"/>
          </a:xfrm>
        </p:spPr>
        <p:txBody>
          <a:bodyPr>
            <a:normAutofit fontScale="90000"/>
          </a:bodyPr>
          <a:lstStyle/>
          <a:p>
            <a:pPr algn="ctr"/>
            <a:br>
              <a:rPr lang="da-DK" altLang="da-DK" dirty="0">
                <a:solidFill>
                  <a:srgbClr val="144582"/>
                </a:solidFill>
              </a:rPr>
            </a:br>
            <a:r>
              <a:rPr lang="da-DK" altLang="da-DK" sz="4900" dirty="0">
                <a:solidFill>
                  <a:srgbClr val="1445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Hverdagen i plejefamilien med plejebarnet</a:t>
            </a:r>
            <a:br>
              <a:rPr lang="da-DK" altLang="da-DK" dirty="0">
                <a:solidFill>
                  <a:srgbClr val="144582"/>
                </a:solidFill>
              </a:rPr>
            </a:br>
            <a:endParaRPr lang="da-DK" altLang="da-DK" dirty="0"/>
          </a:p>
        </p:txBody>
      </p:sp>
      <p:sp>
        <p:nvSpPr>
          <p:cNvPr id="32771" name="Pladsholder til indhold 2"/>
          <p:cNvSpPr>
            <a:spLocks noGrp="1"/>
          </p:cNvSpPr>
          <p:nvPr>
            <p:ph idx="1"/>
          </p:nvPr>
        </p:nvSpPr>
        <p:spPr>
          <a:xfrm>
            <a:off x="457200" y="2276475"/>
            <a:ext cx="8229600" cy="3849688"/>
          </a:xfrm>
        </p:spPr>
        <p:txBody>
          <a:bodyPr/>
          <a:lstStyle/>
          <a:p>
            <a:pPr marL="0" indent="0" algn="ctr" defTabSz="457167">
              <a:buSzPct val="80000"/>
              <a:buNone/>
              <a:defRPr/>
            </a:pPr>
            <a:endParaRPr lang="da-DK" sz="2400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/>
            </a:endParaRPr>
          </a:p>
          <a:p>
            <a:pPr marL="0" indent="0" algn="ctr" defTabSz="457167">
              <a:buSzPct val="80000"/>
              <a:buNone/>
              <a:defRPr/>
            </a:pPr>
            <a:endParaRPr lang="da-DK" sz="2400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/>
            </a:endParaRPr>
          </a:p>
          <a:p>
            <a:pPr marL="0" indent="0" algn="ctr" defTabSz="457167">
              <a:buSzPct val="80000"/>
              <a:buNone/>
              <a:defRPr/>
            </a:pPr>
            <a:r>
              <a:rPr lang="da-DK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Arial Narrow" panose="020B0606020202030204" pitchFamily="34" charset="0"/>
              </a:rPr>
              <a:t>Opsamling på formiddagen.</a:t>
            </a:r>
          </a:p>
        </p:txBody>
      </p:sp>
      <p:pic>
        <p:nvPicPr>
          <p:cNvPr id="36868" name="Billed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7" y="260350"/>
            <a:ext cx="2770188" cy="374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ktangel 5"/>
          <p:cNvSpPr/>
          <p:nvPr/>
        </p:nvSpPr>
        <p:spPr>
          <a:xfrm>
            <a:off x="479425" y="6584588"/>
            <a:ext cx="8207375" cy="63500"/>
          </a:xfrm>
          <a:prstGeom prst="rect">
            <a:avLst/>
          </a:prstGeom>
          <a:solidFill>
            <a:srgbClr val="A000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sp>
        <p:nvSpPr>
          <p:cNvPr id="7" name="Rektangel 6"/>
          <p:cNvSpPr/>
          <p:nvPr/>
        </p:nvSpPr>
        <p:spPr>
          <a:xfrm>
            <a:off x="468319" y="6750051"/>
            <a:ext cx="8207375" cy="63500"/>
          </a:xfrm>
          <a:prstGeom prst="rect">
            <a:avLst/>
          </a:prstGeom>
          <a:solidFill>
            <a:srgbClr val="1445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pic>
        <p:nvPicPr>
          <p:cNvPr id="1026" name="Picture 2" descr="Kalender, Klip, Dato, Skrivebord, Begivenhed, Hverdagen">
            <a:extLst>
              <a:ext uri="{FF2B5EF4-FFF2-40B4-BE49-F238E27FC236}">
                <a16:creationId xmlns:a16="http://schemas.microsoft.com/office/drawing/2014/main" id="{14BA05D5-7DE9-4563-8AE9-F685C27028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6818" y="4298879"/>
            <a:ext cx="2821095" cy="1880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111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el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br>
              <a:rPr lang="da-DK" altLang="da-DK" dirty="0">
                <a:solidFill>
                  <a:srgbClr val="144582"/>
                </a:solidFill>
              </a:rPr>
            </a:br>
            <a:r>
              <a:rPr lang="da-DK" altLang="da-DK" sz="4900" dirty="0">
                <a:solidFill>
                  <a:srgbClr val="1445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Frokost</a:t>
            </a:r>
            <a:br>
              <a:rPr lang="da-DK" altLang="da-DK" dirty="0">
                <a:solidFill>
                  <a:srgbClr val="14458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a-DK" altLang="da-DK" dirty="0">
              <a:solidFill>
                <a:srgbClr val="14458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4822" name="Pladsholder til indhold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95578" y="2230438"/>
            <a:ext cx="3752851" cy="2813051"/>
          </a:xfrm>
        </p:spPr>
      </p:pic>
      <p:pic>
        <p:nvPicPr>
          <p:cNvPr id="34819" name="Billed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7" y="260350"/>
            <a:ext cx="2770188" cy="374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ktangel 5"/>
          <p:cNvSpPr/>
          <p:nvPr/>
        </p:nvSpPr>
        <p:spPr>
          <a:xfrm>
            <a:off x="468319" y="6597651"/>
            <a:ext cx="8207375" cy="63500"/>
          </a:xfrm>
          <a:prstGeom prst="rect">
            <a:avLst/>
          </a:prstGeom>
          <a:solidFill>
            <a:srgbClr val="A000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sp>
        <p:nvSpPr>
          <p:cNvPr id="7" name="Rektangel 6"/>
          <p:cNvSpPr/>
          <p:nvPr/>
        </p:nvSpPr>
        <p:spPr>
          <a:xfrm>
            <a:off x="468319" y="6750051"/>
            <a:ext cx="8207375" cy="63500"/>
          </a:xfrm>
          <a:prstGeom prst="rect">
            <a:avLst/>
          </a:prstGeom>
          <a:solidFill>
            <a:srgbClr val="1445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95516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Læringsmål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28650" y="1609867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1800" dirty="0"/>
              <a:t>At deltagerne:</a:t>
            </a:r>
          </a:p>
          <a:p>
            <a:pPr marL="0" indent="0">
              <a:buNone/>
            </a:pPr>
            <a:endParaRPr lang="da-DK" sz="1800" dirty="0"/>
          </a:p>
          <a:p>
            <a:pPr marL="0" indent="0">
              <a:buNone/>
            </a:pPr>
            <a:r>
              <a:rPr lang="da-DK" sz="1800" dirty="0"/>
              <a:t>Kan fremme plejebarnets selvstændighed, trivsel, sundhed og udvikling gennem inddragelse af plejebarnet i forhold til hjem, dagtilbud, skolegang og fritid</a:t>
            </a:r>
          </a:p>
          <a:p>
            <a:pPr marL="0" indent="0">
              <a:buNone/>
            </a:pPr>
            <a:endParaRPr lang="da-DK" sz="1800" dirty="0"/>
          </a:p>
          <a:p>
            <a:pPr marL="0" indent="0">
              <a:buNone/>
            </a:pPr>
            <a:r>
              <a:rPr lang="da-DK" sz="1800" dirty="0"/>
              <a:t>Kan indgå i et gensidigt forpligtende samarbejde med professionelle omkring barnet til barnets bedste, herunder betydningen af at kunne dokumentere barnets udvikling og trivsel i henhold til barnets plan/</a:t>
            </a:r>
            <a:r>
              <a:rPr lang="da-DK" sz="1800" dirty="0" err="1"/>
              <a:t>ungeplanen</a:t>
            </a:r>
            <a:r>
              <a:rPr lang="da-DK" sz="1800" dirty="0"/>
              <a:t>.</a:t>
            </a:r>
          </a:p>
          <a:p>
            <a:pPr marL="0" indent="0">
              <a:buNone/>
            </a:pPr>
            <a:endParaRPr lang="da-DK" sz="1800" dirty="0"/>
          </a:p>
          <a:p>
            <a:pPr marL="0" indent="0">
              <a:buNone/>
            </a:pPr>
            <a:r>
              <a:rPr lang="da-DK" sz="1800" dirty="0"/>
              <a:t>Udvikler Indsigt i egne ressourcer og begrænsninger i forhold til målgruppe.</a:t>
            </a:r>
          </a:p>
          <a:p>
            <a:pPr marL="0" indent="0">
              <a:buNone/>
            </a:pPr>
            <a:endParaRPr lang="da-DK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a-DK" sz="1400" dirty="0">
                <a:latin typeface="Arial" panose="020B0604020202020204" pitchFamily="34" charset="0"/>
                <a:cs typeface="Arial" panose="020B0604020202020204" pitchFamily="34" charset="0"/>
              </a:rPr>
              <a:t>Tema 1,2,3,4, alle dage fokus på tema 5 og 6</a:t>
            </a:r>
          </a:p>
        </p:txBody>
      </p:sp>
      <p:pic>
        <p:nvPicPr>
          <p:cNvPr id="4" name="Billed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7" y="260350"/>
            <a:ext cx="2770188" cy="374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ktangel 4"/>
          <p:cNvSpPr/>
          <p:nvPr/>
        </p:nvSpPr>
        <p:spPr>
          <a:xfrm>
            <a:off x="468319" y="6597651"/>
            <a:ext cx="8207375" cy="63500"/>
          </a:xfrm>
          <a:prstGeom prst="rect">
            <a:avLst/>
          </a:prstGeom>
          <a:solidFill>
            <a:srgbClr val="A000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 dirty="0"/>
          </a:p>
        </p:txBody>
      </p:sp>
      <p:sp>
        <p:nvSpPr>
          <p:cNvPr id="6" name="Rektangel 5"/>
          <p:cNvSpPr/>
          <p:nvPr/>
        </p:nvSpPr>
        <p:spPr>
          <a:xfrm>
            <a:off x="468319" y="6750051"/>
            <a:ext cx="8207375" cy="63500"/>
          </a:xfrm>
          <a:prstGeom prst="rect">
            <a:avLst/>
          </a:prstGeom>
          <a:solidFill>
            <a:srgbClr val="1445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260155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el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br>
              <a:rPr lang="da-DK" altLang="da-DK" dirty="0">
                <a:solidFill>
                  <a:srgbClr val="144582"/>
                </a:solidFill>
                <a:latin typeface="Trebuchet MS" panose="020B0603020202020204" pitchFamily="34" charset="0"/>
              </a:rPr>
            </a:br>
            <a:r>
              <a:rPr lang="da-DK" sz="4900" dirty="0">
                <a:solidFill>
                  <a:srgbClr val="1445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Match - øvelse</a:t>
            </a:r>
            <a:br>
              <a:rPr lang="da-DK" altLang="da-DK" dirty="0">
                <a:solidFill>
                  <a:srgbClr val="14458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a-DK" altLang="da-DK" dirty="0">
              <a:solidFill>
                <a:srgbClr val="14458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6870" name="Pladsholder til indhold 7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87679" y="2489206"/>
            <a:ext cx="3348039" cy="1749425"/>
          </a:xfrm>
        </p:spPr>
      </p:pic>
      <p:pic>
        <p:nvPicPr>
          <p:cNvPr id="36867" name="Billed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7" y="260350"/>
            <a:ext cx="2770188" cy="374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ktangel 5"/>
          <p:cNvSpPr/>
          <p:nvPr/>
        </p:nvSpPr>
        <p:spPr>
          <a:xfrm>
            <a:off x="457202" y="6615434"/>
            <a:ext cx="8218492" cy="45719"/>
          </a:xfrm>
          <a:prstGeom prst="rect">
            <a:avLst/>
          </a:prstGeom>
          <a:solidFill>
            <a:srgbClr val="A000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sp>
        <p:nvSpPr>
          <p:cNvPr id="7" name="Rektangel 6"/>
          <p:cNvSpPr/>
          <p:nvPr/>
        </p:nvSpPr>
        <p:spPr>
          <a:xfrm>
            <a:off x="468319" y="6750051"/>
            <a:ext cx="8207375" cy="63500"/>
          </a:xfrm>
          <a:prstGeom prst="rect">
            <a:avLst/>
          </a:prstGeom>
          <a:solidFill>
            <a:srgbClr val="1445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898623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el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br>
              <a:rPr lang="da-DK" altLang="da-DK" dirty="0">
                <a:solidFill>
                  <a:srgbClr val="144582"/>
                </a:solidFill>
                <a:latin typeface="Trebuchet MS" panose="020B0603020202020204" pitchFamily="34" charset="0"/>
              </a:rPr>
            </a:br>
            <a:r>
              <a:rPr lang="da-DK" altLang="da-DK" dirty="0">
                <a:solidFill>
                  <a:srgbClr val="144582"/>
                </a:solidFill>
                <a:latin typeface="Trebuchet MS" panose="020B0603020202020204" pitchFamily="34" charset="0"/>
              </a:rPr>
              <a:t>Pause</a:t>
            </a:r>
            <a:br>
              <a:rPr lang="da-DK" altLang="da-DK" dirty="0">
                <a:solidFill>
                  <a:srgbClr val="14458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a-DK" altLang="da-DK" dirty="0">
              <a:solidFill>
                <a:srgbClr val="14458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6867" name="Billed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7" y="260350"/>
            <a:ext cx="2770188" cy="374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ktangel 5"/>
          <p:cNvSpPr/>
          <p:nvPr/>
        </p:nvSpPr>
        <p:spPr>
          <a:xfrm>
            <a:off x="457202" y="6615434"/>
            <a:ext cx="8218492" cy="45719"/>
          </a:xfrm>
          <a:prstGeom prst="rect">
            <a:avLst/>
          </a:prstGeom>
          <a:solidFill>
            <a:srgbClr val="A000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sp>
        <p:nvSpPr>
          <p:cNvPr id="7" name="Rektangel 6"/>
          <p:cNvSpPr/>
          <p:nvPr/>
        </p:nvSpPr>
        <p:spPr>
          <a:xfrm>
            <a:off x="468319" y="6750051"/>
            <a:ext cx="8207375" cy="63500"/>
          </a:xfrm>
          <a:prstGeom prst="rect">
            <a:avLst/>
          </a:prstGeom>
          <a:solidFill>
            <a:srgbClr val="1445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pic>
        <p:nvPicPr>
          <p:cNvPr id="9" name="Pladsholder til indhold 8">
            <a:extLst>
              <a:ext uri="{FF2B5EF4-FFF2-40B4-BE49-F238E27FC236}">
                <a16:creationId xmlns:a16="http://schemas.microsoft.com/office/drawing/2014/main" id="{6DDF32F2-54D6-4FBA-A2B5-BE9830F787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941" y="2784732"/>
            <a:ext cx="3369014" cy="2524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9456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br>
              <a:rPr lang="da-DK" altLang="da-DK" dirty="0">
                <a:solidFill>
                  <a:srgbClr val="144582"/>
                </a:solidFill>
                <a:latin typeface="Trebuchet MS" panose="020B0603020202020204" pitchFamily="34" charset="0"/>
              </a:rPr>
            </a:br>
            <a:br>
              <a:rPr lang="da-DK" altLang="da-DK" dirty="0">
                <a:solidFill>
                  <a:srgbClr val="14458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a-DK" altLang="da-DK" dirty="0">
              <a:solidFill>
                <a:srgbClr val="14458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D9C46DB-871E-488E-AF9E-7E77A7ACA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876992"/>
            <a:ext cx="7886700" cy="5299971"/>
          </a:xfrm>
        </p:spPr>
        <p:txBody>
          <a:bodyPr/>
          <a:lstStyle/>
          <a:p>
            <a:pPr marL="0" indent="0" algn="ctr">
              <a:buNone/>
            </a:pPr>
            <a:r>
              <a:rPr lang="da-DK" sz="3600" dirty="0">
                <a:solidFill>
                  <a:srgbClr val="1A357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Evaluering af kurset/selvevaluering</a:t>
            </a:r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Link til evaluering af kurset  i velkomstbrevet!</a:t>
            </a:r>
          </a:p>
          <a:p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Selvevaluering sendes til godkendelses-konsulenten!</a:t>
            </a:r>
          </a:p>
          <a:p>
            <a:endParaRPr lang="da-DK" dirty="0"/>
          </a:p>
        </p:txBody>
      </p:sp>
      <p:pic>
        <p:nvPicPr>
          <p:cNvPr id="36867" name="Billed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7" y="260350"/>
            <a:ext cx="2770188" cy="374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ktangel 5"/>
          <p:cNvSpPr/>
          <p:nvPr/>
        </p:nvSpPr>
        <p:spPr>
          <a:xfrm>
            <a:off x="457202" y="6615434"/>
            <a:ext cx="8218492" cy="45719"/>
          </a:xfrm>
          <a:prstGeom prst="rect">
            <a:avLst/>
          </a:prstGeom>
          <a:solidFill>
            <a:srgbClr val="A000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sp>
        <p:nvSpPr>
          <p:cNvPr id="7" name="Rektangel 6"/>
          <p:cNvSpPr/>
          <p:nvPr/>
        </p:nvSpPr>
        <p:spPr>
          <a:xfrm>
            <a:off x="468319" y="6750051"/>
            <a:ext cx="8207375" cy="63500"/>
          </a:xfrm>
          <a:prstGeom prst="rect">
            <a:avLst/>
          </a:prstGeom>
          <a:solidFill>
            <a:srgbClr val="1445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129134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el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da-DK" altLang="da-DK">
                <a:solidFill>
                  <a:srgbClr val="144582"/>
                </a:solidFill>
              </a:rPr>
            </a:br>
            <a:br>
              <a:rPr lang="da-DK" altLang="da-DK">
                <a:solidFill>
                  <a:srgbClr val="144582"/>
                </a:solidFill>
              </a:rPr>
            </a:br>
            <a:endParaRPr lang="da-DK" altLang="da-DK">
              <a:solidFill>
                <a:srgbClr val="144582"/>
              </a:solidFill>
            </a:endParaRPr>
          </a:p>
        </p:txBody>
      </p:sp>
      <p:sp>
        <p:nvSpPr>
          <p:cNvPr id="2" name="Pladsholder til indhold 1"/>
          <p:cNvSpPr>
            <a:spLocks noGrp="1"/>
          </p:cNvSpPr>
          <p:nvPr>
            <p:ph idx="1"/>
          </p:nvPr>
        </p:nvSpPr>
        <p:spPr>
          <a:xfrm>
            <a:off x="457200" y="2032006"/>
            <a:ext cx="8229600" cy="3629025"/>
          </a:xfrm>
        </p:spPr>
        <p:txBody>
          <a:bodyPr/>
          <a:lstStyle/>
          <a:p>
            <a:pPr marL="0" indent="0">
              <a:buNone/>
              <a:defRPr/>
            </a:pPr>
            <a:endParaRPr lang="da-DK" dirty="0"/>
          </a:p>
          <a:p>
            <a:pPr>
              <a:lnSpc>
                <a:spcPct val="150000"/>
              </a:lnSpc>
              <a:defRPr/>
            </a:pPr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Kursusbeviser sendes til jer.</a:t>
            </a:r>
          </a:p>
          <a:p>
            <a:pPr>
              <a:lnSpc>
                <a:spcPct val="150000"/>
              </a:lnSpc>
              <a:defRPr/>
            </a:pPr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Farvel og tak, kom godt hjem!</a:t>
            </a:r>
          </a:p>
        </p:txBody>
      </p:sp>
      <p:pic>
        <p:nvPicPr>
          <p:cNvPr id="38915" name="Billed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7" y="260350"/>
            <a:ext cx="2770188" cy="374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ktangel 5"/>
          <p:cNvSpPr/>
          <p:nvPr/>
        </p:nvSpPr>
        <p:spPr>
          <a:xfrm>
            <a:off x="468319" y="6597651"/>
            <a:ext cx="8207375" cy="63500"/>
          </a:xfrm>
          <a:prstGeom prst="rect">
            <a:avLst/>
          </a:prstGeom>
          <a:solidFill>
            <a:srgbClr val="A000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sp>
        <p:nvSpPr>
          <p:cNvPr id="7" name="Rektangel 6"/>
          <p:cNvSpPr/>
          <p:nvPr/>
        </p:nvSpPr>
        <p:spPr>
          <a:xfrm>
            <a:off x="468319" y="6750051"/>
            <a:ext cx="8207375" cy="63500"/>
          </a:xfrm>
          <a:prstGeom prst="rect">
            <a:avLst/>
          </a:prstGeom>
          <a:solidFill>
            <a:srgbClr val="1445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sp>
        <p:nvSpPr>
          <p:cNvPr id="8" name="Titel 1"/>
          <p:cNvSpPr txBox="1">
            <a:spLocks/>
          </p:cNvSpPr>
          <p:nvPr/>
        </p:nvSpPr>
        <p:spPr bwMode="auto">
          <a:xfrm>
            <a:off x="98687" y="1227138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br>
              <a:rPr lang="da-DK" altLang="da-DK" kern="0" dirty="0">
                <a:solidFill>
                  <a:srgbClr val="144582"/>
                </a:solidFill>
                <a:latin typeface="Trebuchet MS" panose="020B0603020202020204" pitchFamily="34" charset="0"/>
              </a:rPr>
            </a:br>
            <a:r>
              <a:rPr lang="da-DK" dirty="0">
                <a:solidFill>
                  <a:srgbClr val="1445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Afslutning</a:t>
            </a:r>
            <a:br>
              <a:rPr lang="da-DK" altLang="da-DK" kern="0" dirty="0">
                <a:solidFill>
                  <a:srgbClr val="14458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a-DK" altLang="da-DK" kern="0" dirty="0">
              <a:solidFill>
                <a:srgbClr val="14458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8920" name="Billed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9148" y="2400301"/>
            <a:ext cx="2520951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3102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/>
          <p:cNvSpPr>
            <a:spLocks noGrp="1"/>
          </p:cNvSpPr>
          <p:nvPr>
            <p:ph type="title"/>
          </p:nvPr>
        </p:nvSpPr>
        <p:spPr>
          <a:xfrm>
            <a:off x="457200" y="765175"/>
            <a:ext cx="8229600" cy="863600"/>
          </a:xfrm>
        </p:spPr>
        <p:txBody>
          <a:bodyPr>
            <a:normAutofit fontScale="90000"/>
          </a:bodyPr>
          <a:lstStyle/>
          <a:p>
            <a:pPr algn="ctr"/>
            <a:br>
              <a:rPr lang="da-DK" altLang="da-DK" dirty="0">
                <a:solidFill>
                  <a:srgbClr val="144582"/>
                </a:solidFill>
              </a:rPr>
            </a:br>
            <a:r>
              <a:rPr lang="da-DK" altLang="da-DK" sz="4900" dirty="0">
                <a:solidFill>
                  <a:srgbClr val="1445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Plejefamiliens kompetencer</a:t>
            </a:r>
            <a:br>
              <a:rPr lang="da-DK" altLang="da-DK" dirty="0">
                <a:solidFill>
                  <a:srgbClr val="144582"/>
                </a:solidFill>
              </a:rPr>
            </a:br>
            <a:endParaRPr lang="da-DK" altLang="da-DK" dirty="0"/>
          </a:p>
        </p:txBody>
      </p:sp>
      <p:sp>
        <p:nvSpPr>
          <p:cNvPr id="5123" name="Pladsholder til indhold 2"/>
          <p:cNvSpPr>
            <a:spLocks noGrp="1"/>
          </p:cNvSpPr>
          <p:nvPr>
            <p:ph idx="1"/>
          </p:nvPr>
        </p:nvSpPr>
        <p:spPr>
          <a:xfrm>
            <a:off x="457200" y="1916114"/>
            <a:ext cx="8229600" cy="4410169"/>
          </a:xfrm>
        </p:spPr>
        <p:txBody>
          <a:bodyPr>
            <a:normAutofit/>
          </a:bodyPr>
          <a:lstStyle/>
          <a:p>
            <a:pPr marL="0" indent="0" defTabSz="457167">
              <a:buClr>
                <a:srgbClr val="90C226"/>
              </a:buClr>
              <a:buSzPct val="80000"/>
              <a:buNone/>
              <a:defRPr/>
            </a:pPr>
            <a:endParaRPr lang="da-DK" sz="1900" dirty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457167">
              <a:buClr>
                <a:srgbClr val="90C226"/>
              </a:buClr>
              <a:buSzPct val="80000"/>
              <a:buNone/>
              <a:defRPr/>
            </a:pPr>
            <a:r>
              <a:rPr lang="da-DK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08.30 – 09.00   	Opsamling fra sidst og dagens program    </a:t>
            </a:r>
          </a:p>
          <a:p>
            <a:pPr marL="0" indent="0" defTabSz="457167">
              <a:buClr>
                <a:srgbClr val="90C226"/>
              </a:buClr>
              <a:buSzPct val="80000"/>
              <a:buNone/>
              <a:defRPr/>
            </a:pPr>
            <a:r>
              <a:rPr lang="da-DK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09.00 – 09.45 	Hverdagen i plejefamilien, oplæg</a:t>
            </a:r>
          </a:p>
          <a:p>
            <a:pPr marL="0" indent="0" defTabSz="457167">
              <a:buClr>
                <a:srgbClr val="90C226"/>
              </a:buClr>
              <a:buSzPct val="80000"/>
              <a:buNone/>
              <a:defRPr/>
            </a:pPr>
            <a:r>
              <a:rPr lang="da-DK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09.45– 10.00		Pause</a:t>
            </a:r>
          </a:p>
          <a:p>
            <a:pPr marL="0" indent="0" defTabSz="457167">
              <a:buClr>
                <a:srgbClr val="90C226"/>
              </a:buClr>
              <a:buSzPct val="80000"/>
              <a:buNone/>
              <a:defRPr/>
            </a:pPr>
            <a:r>
              <a:rPr lang="da-DK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10.00 – 12.00	Hverdagen i plejefamilien, øvelser</a:t>
            </a:r>
          </a:p>
          <a:p>
            <a:pPr marL="0" indent="0" defTabSz="457167">
              <a:buClr>
                <a:srgbClr val="90C226"/>
              </a:buClr>
              <a:buSzPct val="80000"/>
              <a:buNone/>
              <a:defRPr/>
            </a:pPr>
            <a:r>
              <a:rPr lang="da-DK" sz="2400" dirty="0">
                <a:solidFill>
                  <a:srgbClr val="1445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12.00 – 12.45   	Frokost</a:t>
            </a:r>
          </a:p>
          <a:p>
            <a:pPr marL="0" indent="0" defTabSz="457167">
              <a:buClr>
                <a:srgbClr val="90C226"/>
              </a:buClr>
              <a:buSzPct val="80000"/>
              <a:buNone/>
              <a:defRPr/>
            </a:pPr>
            <a:r>
              <a:rPr lang="da-DK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12.45 – 14.15   	Match – øvelser</a:t>
            </a:r>
          </a:p>
          <a:p>
            <a:pPr marL="0" indent="0" defTabSz="457167">
              <a:buClr>
                <a:srgbClr val="90C226"/>
              </a:buClr>
              <a:buSzPct val="80000"/>
              <a:buNone/>
              <a:defRPr/>
            </a:pPr>
            <a:r>
              <a:rPr lang="da-DK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14.15 – 14.30  	Pause</a:t>
            </a:r>
          </a:p>
          <a:p>
            <a:pPr marL="0" indent="0" defTabSz="457167">
              <a:buClr>
                <a:srgbClr val="90C226"/>
              </a:buClr>
              <a:buSzPct val="80000"/>
              <a:buNone/>
              <a:defRPr/>
            </a:pPr>
            <a:r>
              <a:rPr lang="da-DK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14.30 – 15.00  	Evaluering/afslutning  </a:t>
            </a:r>
          </a:p>
          <a:p>
            <a:pPr marL="0" indent="0">
              <a:buNone/>
              <a:defRPr/>
            </a:pPr>
            <a:endParaRPr lang="da-DK" altLang="da-DK" dirty="0"/>
          </a:p>
        </p:txBody>
      </p:sp>
      <p:pic>
        <p:nvPicPr>
          <p:cNvPr id="5124" name="Billed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7" y="260350"/>
            <a:ext cx="2770188" cy="374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ktangel 5"/>
          <p:cNvSpPr/>
          <p:nvPr/>
        </p:nvSpPr>
        <p:spPr>
          <a:xfrm>
            <a:off x="468319" y="6597651"/>
            <a:ext cx="8207375" cy="63500"/>
          </a:xfrm>
          <a:prstGeom prst="rect">
            <a:avLst/>
          </a:prstGeom>
          <a:solidFill>
            <a:srgbClr val="A000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 dirty="0"/>
          </a:p>
        </p:txBody>
      </p:sp>
      <p:sp>
        <p:nvSpPr>
          <p:cNvPr id="7" name="Rektangel 6"/>
          <p:cNvSpPr/>
          <p:nvPr/>
        </p:nvSpPr>
        <p:spPr>
          <a:xfrm>
            <a:off x="468319" y="6750051"/>
            <a:ext cx="8207375" cy="63500"/>
          </a:xfrm>
          <a:prstGeom prst="rect">
            <a:avLst/>
          </a:prstGeom>
          <a:solidFill>
            <a:srgbClr val="1445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32646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>
          <a:xfrm>
            <a:off x="628650" y="260350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da-DK" altLang="da-DK" sz="3600" dirty="0">
                <a:solidFill>
                  <a:schemeClr val="accent2"/>
                </a:solidFill>
              </a:rPr>
            </a:br>
            <a:br>
              <a:rPr lang="da-DK" altLang="da-DK" sz="3600" dirty="0">
                <a:solidFill>
                  <a:schemeClr val="accent2"/>
                </a:solidFill>
              </a:rPr>
            </a:br>
            <a:br>
              <a:rPr lang="da-DK" altLang="da-DK" sz="3600" dirty="0">
                <a:solidFill>
                  <a:schemeClr val="accent2"/>
                </a:solidFill>
              </a:rPr>
            </a:br>
            <a:br>
              <a:rPr lang="da-DK" altLang="da-DK" sz="3600" dirty="0">
                <a:solidFill>
                  <a:schemeClr val="accent2"/>
                </a:solidFill>
              </a:rPr>
            </a:br>
            <a:br>
              <a:rPr lang="da-DK" altLang="da-DK" sz="3200" dirty="0">
                <a:solidFill>
                  <a:srgbClr val="00B050"/>
                </a:solidFill>
              </a:rPr>
            </a:br>
            <a:br>
              <a:rPr lang="da-DK" altLang="da-DK" sz="3200" dirty="0">
                <a:solidFill>
                  <a:srgbClr val="00B050"/>
                </a:solidFill>
              </a:rPr>
            </a:br>
            <a:br>
              <a:rPr lang="da-DK" altLang="da-DK" sz="3200" dirty="0">
                <a:solidFill>
                  <a:srgbClr val="00B050"/>
                </a:solidFill>
              </a:rPr>
            </a:br>
            <a:br>
              <a:rPr lang="da-DK" altLang="da-DK" sz="3200" dirty="0">
                <a:solidFill>
                  <a:srgbClr val="00B050"/>
                </a:solidFill>
              </a:rPr>
            </a:br>
            <a:br>
              <a:rPr lang="da-DK" altLang="da-DK" sz="3200" dirty="0">
                <a:solidFill>
                  <a:srgbClr val="00B050"/>
                </a:solidFill>
              </a:rPr>
            </a:br>
            <a:r>
              <a:rPr lang="da-DK" dirty="0">
                <a:solidFill>
                  <a:srgbClr val="1A35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Hverdagen i plejefamilien med plejebarnet.</a:t>
            </a:r>
            <a:br>
              <a:rPr lang="da-DK" dirty="0">
                <a:solidFill>
                  <a:srgbClr val="1A357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a-DK" altLang="da-DK" sz="3200" dirty="0">
                <a:solidFill>
                  <a:srgbClr val="A00025"/>
                </a:solidFill>
              </a:rPr>
            </a:br>
            <a:br>
              <a:rPr lang="da-DK" altLang="da-DK" sz="2000" dirty="0">
                <a:solidFill>
                  <a:srgbClr val="00B050"/>
                </a:solidFill>
              </a:rPr>
            </a:br>
            <a:br>
              <a:rPr lang="da-DK" altLang="da-DK" sz="5300" dirty="0">
                <a:solidFill>
                  <a:schemeClr val="accent2"/>
                </a:solidFill>
              </a:rPr>
            </a:br>
            <a:br>
              <a:rPr lang="da-DK" altLang="da-DK" sz="5300" dirty="0">
                <a:solidFill>
                  <a:schemeClr val="accent2"/>
                </a:solidFill>
              </a:rPr>
            </a:br>
            <a:br>
              <a:rPr lang="da-DK" altLang="da-DK" sz="4000" dirty="0">
                <a:solidFill>
                  <a:srgbClr val="A00025"/>
                </a:solidFill>
              </a:rPr>
            </a:br>
            <a:br>
              <a:rPr lang="da-DK" altLang="da-DK" sz="3600" b="1" dirty="0"/>
            </a:br>
            <a:endParaRPr lang="da-DK" altLang="da-DK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65B710FD-72D5-46BB-82F1-446598DB1F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a-DK" dirty="0"/>
              <a:t>Voksenansvarsloven</a:t>
            </a:r>
          </a:p>
          <a:p>
            <a:endParaRPr lang="da-DK" dirty="0"/>
          </a:p>
          <a:p>
            <a:r>
              <a:rPr lang="da-DK" dirty="0"/>
              <a:t>§ 3. Ansvaret for at varetage den daglige omsorg overgår fra forældrene til plejefamilierne efter § 66, stk. 1, i lov om social service, når et barn eller en ung anbringes uden for hjemmet.</a:t>
            </a:r>
          </a:p>
          <a:p>
            <a:pPr marL="0" indent="0">
              <a:buNone/>
            </a:pPr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9" name="Billed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7" y="260350"/>
            <a:ext cx="2770188" cy="374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ktangel 2"/>
          <p:cNvSpPr/>
          <p:nvPr/>
        </p:nvSpPr>
        <p:spPr>
          <a:xfrm>
            <a:off x="468319" y="6750051"/>
            <a:ext cx="8207375" cy="63500"/>
          </a:xfrm>
          <a:prstGeom prst="rect">
            <a:avLst/>
          </a:prstGeom>
          <a:solidFill>
            <a:srgbClr val="1445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 dirty="0"/>
          </a:p>
        </p:txBody>
      </p:sp>
      <p:sp>
        <p:nvSpPr>
          <p:cNvPr id="8" name="Rektangel 7"/>
          <p:cNvSpPr/>
          <p:nvPr/>
        </p:nvSpPr>
        <p:spPr>
          <a:xfrm>
            <a:off x="468319" y="6597651"/>
            <a:ext cx="8207375" cy="63500"/>
          </a:xfrm>
          <a:prstGeom prst="rect">
            <a:avLst/>
          </a:prstGeom>
          <a:solidFill>
            <a:srgbClr val="A000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56077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>
          <a:xfrm>
            <a:off x="628650" y="260350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da-DK" altLang="da-DK" sz="3600" dirty="0">
                <a:solidFill>
                  <a:schemeClr val="accent2"/>
                </a:solidFill>
              </a:rPr>
            </a:br>
            <a:br>
              <a:rPr lang="da-DK" altLang="da-DK" sz="3600" dirty="0">
                <a:solidFill>
                  <a:schemeClr val="accent2"/>
                </a:solidFill>
              </a:rPr>
            </a:br>
            <a:br>
              <a:rPr lang="da-DK" altLang="da-DK" sz="3600" dirty="0">
                <a:solidFill>
                  <a:schemeClr val="accent2"/>
                </a:solidFill>
              </a:rPr>
            </a:br>
            <a:br>
              <a:rPr lang="da-DK" altLang="da-DK" sz="3600" dirty="0">
                <a:solidFill>
                  <a:schemeClr val="accent2"/>
                </a:solidFill>
              </a:rPr>
            </a:br>
            <a:br>
              <a:rPr lang="da-DK" altLang="da-DK" sz="3200" dirty="0">
                <a:solidFill>
                  <a:srgbClr val="00B050"/>
                </a:solidFill>
              </a:rPr>
            </a:br>
            <a:br>
              <a:rPr lang="da-DK" altLang="da-DK" sz="3200" dirty="0">
                <a:solidFill>
                  <a:srgbClr val="00B050"/>
                </a:solidFill>
              </a:rPr>
            </a:br>
            <a:br>
              <a:rPr lang="da-DK" altLang="da-DK" sz="3200" dirty="0">
                <a:solidFill>
                  <a:srgbClr val="00B050"/>
                </a:solidFill>
              </a:rPr>
            </a:br>
            <a:br>
              <a:rPr lang="da-DK" altLang="da-DK" sz="3200" dirty="0">
                <a:solidFill>
                  <a:srgbClr val="00B050"/>
                </a:solidFill>
              </a:rPr>
            </a:br>
            <a:br>
              <a:rPr lang="da-DK" altLang="da-DK" sz="3200" dirty="0">
                <a:solidFill>
                  <a:srgbClr val="00B050"/>
                </a:solidFill>
              </a:rPr>
            </a:br>
            <a:r>
              <a:rPr lang="da-DK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Hverdagen i plejefamilien med plejebarnet</a:t>
            </a:r>
            <a:br>
              <a:rPr lang="da-DK" altLang="da-DK" sz="3200" dirty="0">
                <a:solidFill>
                  <a:srgbClr val="A00025"/>
                </a:solidFill>
              </a:rPr>
            </a:br>
            <a:br>
              <a:rPr lang="da-DK" altLang="da-DK" sz="2000" dirty="0">
                <a:solidFill>
                  <a:srgbClr val="00B050"/>
                </a:solidFill>
              </a:rPr>
            </a:br>
            <a:br>
              <a:rPr lang="da-DK" altLang="da-DK" sz="5300" dirty="0">
                <a:solidFill>
                  <a:schemeClr val="accent2"/>
                </a:solidFill>
              </a:rPr>
            </a:br>
            <a:br>
              <a:rPr lang="da-DK" altLang="da-DK" sz="5300" dirty="0">
                <a:solidFill>
                  <a:schemeClr val="accent2"/>
                </a:solidFill>
              </a:rPr>
            </a:br>
            <a:br>
              <a:rPr lang="da-DK" altLang="da-DK" sz="4000" dirty="0">
                <a:solidFill>
                  <a:srgbClr val="A00025"/>
                </a:solidFill>
              </a:rPr>
            </a:br>
            <a:br>
              <a:rPr lang="da-DK" altLang="da-DK" sz="3600" b="1" dirty="0"/>
            </a:br>
            <a:br>
              <a:rPr lang="da-DK" altLang="da-DK" sz="3600" b="1" dirty="0"/>
            </a:br>
            <a:endParaRPr lang="da-DK" altLang="da-DK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65B710FD-72D5-46BB-82F1-446598DB1F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Rollemodeller.</a:t>
            </a:r>
          </a:p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Beskyttelsesmekanismer.</a:t>
            </a:r>
          </a:p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Inddragelse.</a:t>
            </a:r>
          </a:p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Opgaver i hverdagen for plejefamilien.</a:t>
            </a:r>
          </a:p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Kende egne begrænsninger og søge hjælp.</a:t>
            </a:r>
          </a:p>
        </p:txBody>
      </p:sp>
      <p:pic>
        <p:nvPicPr>
          <p:cNvPr id="4099" name="Billed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7" y="260350"/>
            <a:ext cx="2770188" cy="374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ktangel 2"/>
          <p:cNvSpPr/>
          <p:nvPr/>
        </p:nvSpPr>
        <p:spPr>
          <a:xfrm>
            <a:off x="468319" y="6750051"/>
            <a:ext cx="8207375" cy="63500"/>
          </a:xfrm>
          <a:prstGeom prst="rect">
            <a:avLst/>
          </a:prstGeom>
          <a:solidFill>
            <a:srgbClr val="1445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sp>
        <p:nvSpPr>
          <p:cNvPr id="8" name="Rektangel 7"/>
          <p:cNvSpPr/>
          <p:nvPr/>
        </p:nvSpPr>
        <p:spPr>
          <a:xfrm>
            <a:off x="468319" y="6597651"/>
            <a:ext cx="8207375" cy="63500"/>
          </a:xfrm>
          <a:prstGeom prst="rect">
            <a:avLst/>
          </a:prstGeom>
          <a:solidFill>
            <a:srgbClr val="A000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2335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161177"/>
            <a:ext cx="7772400" cy="2739075"/>
          </a:xfrm>
        </p:spPr>
        <p:txBody>
          <a:bodyPr>
            <a:normAutofit fontScale="9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br>
              <a:rPr lang="da-DK" altLang="da-DK" sz="3600" dirty="0">
                <a:solidFill>
                  <a:schemeClr val="accent2"/>
                </a:solidFill>
              </a:rPr>
            </a:br>
            <a:br>
              <a:rPr lang="da-DK" altLang="da-DK" sz="3600" dirty="0">
                <a:solidFill>
                  <a:schemeClr val="accent2"/>
                </a:solidFill>
              </a:rPr>
            </a:br>
            <a:br>
              <a:rPr lang="da-DK" altLang="da-DK" sz="3600" dirty="0">
                <a:solidFill>
                  <a:schemeClr val="accent2"/>
                </a:solidFill>
              </a:rPr>
            </a:br>
            <a:br>
              <a:rPr lang="da-DK" altLang="da-DK" sz="3600" dirty="0">
                <a:solidFill>
                  <a:schemeClr val="accent2"/>
                </a:solidFill>
              </a:rPr>
            </a:br>
            <a:br>
              <a:rPr lang="da-DK" altLang="da-DK" sz="3200" dirty="0">
                <a:solidFill>
                  <a:srgbClr val="00B050"/>
                </a:solidFill>
              </a:rPr>
            </a:br>
            <a:br>
              <a:rPr lang="da-DK" altLang="da-DK" sz="3200" dirty="0">
                <a:solidFill>
                  <a:srgbClr val="00B050"/>
                </a:solidFill>
              </a:rPr>
            </a:br>
            <a:br>
              <a:rPr lang="da-DK" altLang="da-DK" sz="3200" dirty="0">
                <a:solidFill>
                  <a:srgbClr val="A00025"/>
                </a:solidFill>
              </a:rPr>
            </a:br>
            <a:br>
              <a:rPr lang="da-DK" altLang="da-DK" sz="2000" dirty="0">
                <a:solidFill>
                  <a:srgbClr val="00B050"/>
                </a:solidFill>
              </a:rPr>
            </a:br>
            <a:br>
              <a:rPr lang="da-DK" altLang="da-DK" sz="2000" dirty="0">
                <a:solidFill>
                  <a:srgbClr val="00B050"/>
                </a:solidFill>
              </a:rPr>
            </a:br>
            <a:br>
              <a:rPr lang="da-DK" altLang="da-DK" sz="2000" dirty="0">
                <a:solidFill>
                  <a:srgbClr val="00B050"/>
                </a:solidFill>
              </a:rPr>
            </a:br>
            <a:br>
              <a:rPr lang="da-DK" altLang="da-DK" sz="5300" dirty="0">
                <a:solidFill>
                  <a:schemeClr val="accent2"/>
                </a:solidFill>
              </a:rPr>
            </a:br>
            <a:br>
              <a:rPr lang="da-DK" altLang="da-DK" sz="5300" dirty="0">
                <a:solidFill>
                  <a:schemeClr val="accent2"/>
                </a:solidFill>
              </a:rPr>
            </a:br>
            <a:r>
              <a:rPr lang="da-DK" sz="44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Brainstorm</a:t>
            </a:r>
            <a:br>
              <a:rPr lang="da-DK" altLang="da-DK" sz="4000" dirty="0">
                <a:solidFill>
                  <a:srgbClr val="A00025"/>
                </a:solidFill>
              </a:rPr>
            </a:br>
            <a:br>
              <a:rPr lang="da-DK" altLang="da-DK" sz="4000" dirty="0">
                <a:solidFill>
                  <a:srgbClr val="A00025"/>
                </a:solidFill>
              </a:rPr>
            </a:br>
            <a:br>
              <a:rPr lang="da-DK" altLang="da-DK" sz="4000" dirty="0">
                <a:solidFill>
                  <a:srgbClr val="A00025"/>
                </a:solidFill>
              </a:rPr>
            </a:br>
            <a:br>
              <a:rPr lang="da-DK" altLang="da-DK" sz="4000" dirty="0">
                <a:solidFill>
                  <a:srgbClr val="A00025"/>
                </a:solidFill>
              </a:rPr>
            </a:br>
            <a:r>
              <a:rPr lang="da-DK" sz="3100" dirty="0">
                <a:latin typeface="Arial" panose="020B0604020202020204" pitchFamily="34" charset="0"/>
                <a:cs typeface="Arial" panose="020B0604020202020204" pitchFamily="34" charset="0"/>
              </a:rPr>
              <a:t>Hvilke emner skal der være fokus på i hverdagen med plejebarnet?</a:t>
            </a:r>
            <a:br>
              <a:rPr lang="da-DK" sz="31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a-DK" altLang="da-DK" sz="4000" b="1" dirty="0"/>
            </a:br>
            <a:endParaRPr lang="da-DK" altLang="da-DK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9" name="Billed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7" y="260350"/>
            <a:ext cx="2770188" cy="374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ktangel 2"/>
          <p:cNvSpPr/>
          <p:nvPr/>
        </p:nvSpPr>
        <p:spPr>
          <a:xfrm>
            <a:off x="468319" y="6750051"/>
            <a:ext cx="8207375" cy="63500"/>
          </a:xfrm>
          <a:prstGeom prst="rect">
            <a:avLst/>
          </a:prstGeom>
          <a:solidFill>
            <a:srgbClr val="1445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sp>
        <p:nvSpPr>
          <p:cNvPr id="8" name="Rektangel 7"/>
          <p:cNvSpPr/>
          <p:nvPr/>
        </p:nvSpPr>
        <p:spPr>
          <a:xfrm>
            <a:off x="468319" y="6597651"/>
            <a:ext cx="8207375" cy="63500"/>
          </a:xfrm>
          <a:prstGeom prst="rect">
            <a:avLst/>
          </a:prstGeom>
          <a:solidFill>
            <a:srgbClr val="A000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28375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da-DK" altLang="da-DK" sz="3600" dirty="0">
                <a:solidFill>
                  <a:schemeClr val="accent2"/>
                </a:solidFill>
              </a:rPr>
            </a:br>
            <a:br>
              <a:rPr lang="da-DK" altLang="da-DK" sz="3600" dirty="0">
                <a:solidFill>
                  <a:schemeClr val="accent2"/>
                </a:solidFill>
              </a:rPr>
            </a:br>
            <a:br>
              <a:rPr lang="da-DK" altLang="da-DK" sz="3600" dirty="0">
                <a:solidFill>
                  <a:schemeClr val="accent2"/>
                </a:solidFill>
              </a:rPr>
            </a:br>
            <a:br>
              <a:rPr lang="da-DK" altLang="da-DK" sz="3600" dirty="0">
                <a:solidFill>
                  <a:schemeClr val="accent2"/>
                </a:solidFill>
              </a:rPr>
            </a:br>
            <a:br>
              <a:rPr lang="da-DK" altLang="da-DK" sz="3200" dirty="0">
                <a:solidFill>
                  <a:srgbClr val="00B050"/>
                </a:solidFill>
              </a:rPr>
            </a:br>
            <a:br>
              <a:rPr lang="da-DK" altLang="da-DK" sz="3200" dirty="0">
                <a:solidFill>
                  <a:srgbClr val="00B050"/>
                </a:solidFill>
              </a:rPr>
            </a:br>
            <a:br>
              <a:rPr lang="da-DK" altLang="da-DK" sz="3200" dirty="0">
                <a:solidFill>
                  <a:srgbClr val="A00025"/>
                </a:solidFill>
              </a:rPr>
            </a:br>
            <a:br>
              <a:rPr lang="da-DK" altLang="da-DK" sz="2000" dirty="0">
                <a:solidFill>
                  <a:srgbClr val="00B050"/>
                </a:solidFill>
              </a:rPr>
            </a:br>
            <a:br>
              <a:rPr lang="da-DK" altLang="da-DK" sz="5300" dirty="0">
                <a:solidFill>
                  <a:schemeClr val="accent2"/>
                </a:solidFill>
              </a:rPr>
            </a:br>
            <a:br>
              <a:rPr lang="da-DK" altLang="da-DK" sz="5300" dirty="0">
                <a:solidFill>
                  <a:schemeClr val="accent2"/>
                </a:solidFill>
              </a:rPr>
            </a:br>
            <a:br>
              <a:rPr lang="da-DK" altLang="da-DK" sz="4000" dirty="0">
                <a:solidFill>
                  <a:srgbClr val="A00025"/>
                </a:solidFill>
              </a:rPr>
            </a:br>
            <a:br>
              <a:rPr lang="da-DK" altLang="da-DK" sz="3600" b="1" dirty="0"/>
            </a:br>
            <a:endParaRPr lang="da-DK" altLang="da-DK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CE595AA-F8B1-4869-A58A-31C4EED68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878774"/>
            <a:ext cx="7886700" cy="529818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a-DK" sz="4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Pause</a:t>
            </a:r>
            <a:endParaRPr lang="da-DK" sz="4000" dirty="0"/>
          </a:p>
        </p:txBody>
      </p:sp>
      <p:pic>
        <p:nvPicPr>
          <p:cNvPr id="4099" name="Billed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953" y="177800"/>
            <a:ext cx="2770188" cy="374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ktangel 2"/>
          <p:cNvSpPr/>
          <p:nvPr/>
        </p:nvSpPr>
        <p:spPr>
          <a:xfrm>
            <a:off x="468319" y="6750051"/>
            <a:ext cx="8207375" cy="63500"/>
          </a:xfrm>
          <a:prstGeom prst="rect">
            <a:avLst/>
          </a:prstGeom>
          <a:solidFill>
            <a:srgbClr val="1445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sp>
        <p:nvSpPr>
          <p:cNvPr id="8" name="Rektangel 7"/>
          <p:cNvSpPr/>
          <p:nvPr/>
        </p:nvSpPr>
        <p:spPr>
          <a:xfrm>
            <a:off x="468319" y="6597651"/>
            <a:ext cx="8207375" cy="63500"/>
          </a:xfrm>
          <a:prstGeom prst="rect">
            <a:avLst/>
          </a:prstGeom>
          <a:solidFill>
            <a:srgbClr val="A000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59458579-8D9F-44DA-9121-E187CDE8ABD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2231" y="3028208"/>
            <a:ext cx="3361775" cy="2521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883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da-DK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Hverdagen i plejefamilien med plejebarnet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 algn="ctr">
              <a:buNone/>
            </a:pPr>
            <a:r>
              <a:rPr lang="da-DK" dirty="0"/>
              <a:t>Hvordan er jeg rollemodel for et plejebarn, med udgangspunkt i emnerne fra brainstormen?</a:t>
            </a:r>
          </a:p>
          <a:p>
            <a:pPr marL="0" indent="0" algn="ctr">
              <a:buNone/>
            </a:pPr>
            <a:endParaRPr lang="da-DK" dirty="0"/>
          </a:p>
          <a:p>
            <a:pPr marL="0" indent="0" algn="ctr">
              <a:buNone/>
            </a:pPr>
            <a:r>
              <a:rPr lang="da-DK" dirty="0"/>
              <a:t>Vælg et kort, som symboliserer ovenstående.</a:t>
            </a:r>
          </a:p>
          <a:p>
            <a:endParaRPr lang="da-DK" dirty="0"/>
          </a:p>
          <a:p>
            <a:endParaRPr lang="da-DK" dirty="0"/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6510" y="365126"/>
            <a:ext cx="2770188" cy="374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ktangel 5"/>
          <p:cNvSpPr/>
          <p:nvPr/>
        </p:nvSpPr>
        <p:spPr>
          <a:xfrm>
            <a:off x="468319" y="6750051"/>
            <a:ext cx="8207375" cy="63500"/>
          </a:xfrm>
          <a:prstGeom prst="rect">
            <a:avLst/>
          </a:prstGeom>
          <a:solidFill>
            <a:srgbClr val="1445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7E16CCB-EAFD-418B-9EB3-4F8492E0DB28}"/>
              </a:ext>
            </a:extLst>
          </p:cNvPr>
          <p:cNvSpPr/>
          <p:nvPr/>
        </p:nvSpPr>
        <p:spPr>
          <a:xfrm>
            <a:off x="468313" y="6597650"/>
            <a:ext cx="8207375" cy="63500"/>
          </a:xfrm>
          <a:prstGeom prst="rect">
            <a:avLst/>
          </a:prstGeom>
          <a:solidFill>
            <a:srgbClr val="A000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48739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da-DK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a-DK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Hverdagen i plejefamilien med plejebarnet</a:t>
            </a:r>
            <a:br>
              <a:rPr lang="da-DK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a-DK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lvl="0" indent="0" algn="ctr">
              <a:buNone/>
            </a:pPr>
            <a:r>
              <a:rPr lang="da-DK" sz="8000" b="1" dirty="0">
                <a:latin typeface="Arial" panose="020B0604020202020204" pitchFamily="34" charset="0"/>
                <a:cs typeface="Arial" panose="020B0604020202020204" pitchFamily="34" charset="0"/>
              </a:rPr>
              <a:t>SO ME/Skærmtid</a:t>
            </a:r>
          </a:p>
          <a:p>
            <a:pPr marL="0" lvl="0" indent="0" algn="ctr">
              <a:buNone/>
            </a:pPr>
            <a:endParaRPr lang="da-DK" sz="8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da-DK" sz="8000" dirty="0">
                <a:latin typeface="Arial" panose="020B0604020202020204" pitchFamily="34" charset="0"/>
                <a:cs typeface="Arial" panose="020B0604020202020204" pitchFamily="34" charset="0"/>
              </a:rPr>
              <a:t>Synes du, at iPad/PC/mobil er god børnepasning? </a:t>
            </a:r>
          </a:p>
          <a:p>
            <a:pPr lvl="0"/>
            <a:r>
              <a:rPr lang="da-DK" sz="8000" dirty="0">
                <a:latin typeface="Arial" panose="020B0604020202020204" pitchFamily="34" charset="0"/>
                <a:cs typeface="Arial" panose="020B0604020202020204" pitchFamily="34" charset="0"/>
              </a:rPr>
              <a:t>Har du nogensinde brugt iPad/PC/mobil som børnepasning?</a:t>
            </a:r>
          </a:p>
          <a:p>
            <a:pPr lvl="0"/>
            <a:r>
              <a:rPr lang="da-DK" sz="8000" dirty="0">
                <a:latin typeface="Arial" panose="020B0604020202020204" pitchFamily="34" charset="0"/>
                <a:cs typeface="Arial" panose="020B0604020202020204" pitchFamily="34" charset="0"/>
              </a:rPr>
              <a:t>Har du et godt kendskab til børn og unges brug af sociale medier?</a:t>
            </a:r>
          </a:p>
          <a:p>
            <a:pPr lvl="0"/>
            <a:r>
              <a:rPr lang="da-DK" sz="8000" dirty="0">
                <a:latin typeface="Arial" panose="020B0604020202020204" pitchFamily="34" charset="0"/>
                <a:cs typeface="Arial" panose="020B0604020202020204" pitchFamily="34" charset="0"/>
              </a:rPr>
              <a:t>Ved du hvad ”</a:t>
            </a:r>
            <a:r>
              <a:rPr lang="da-DK" sz="8000" dirty="0" err="1">
                <a:latin typeface="Arial" panose="020B0604020202020204" pitchFamily="34" charset="0"/>
                <a:cs typeface="Arial" panose="020B0604020202020204" pitchFamily="34" charset="0"/>
              </a:rPr>
              <a:t>streaks</a:t>
            </a:r>
            <a:r>
              <a:rPr lang="da-DK" sz="8000" dirty="0">
                <a:latin typeface="Arial" panose="020B0604020202020204" pitchFamily="34" charset="0"/>
                <a:cs typeface="Arial" panose="020B0604020202020204" pitchFamily="34" charset="0"/>
              </a:rPr>
              <a:t>” er på Snapchat?</a:t>
            </a:r>
          </a:p>
          <a:p>
            <a:pPr lvl="0"/>
            <a:r>
              <a:rPr lang="da-DK" sz="8000" dirty="0">
                <a:latin typeface="Arial" panose="020B0604020202020204" pitchFamily="34" charset="0"/>
                <a:cs typeface="Arial" panose="020B0604020202020204" pitchFamily="34" charset="0"/>
              </a:rPr>
              <a:t>Har du inden for de sidste to uger været sammen med et barn om at se noget på barnets mobiltelefon/PC?</a:t>
            </a:r>
          </a:p>
          <a:p>
            <a:pPr lvl="0"/>
            <a:r>
              <a:rPr lang="da-DK" sz="8000" dirty="0">
                <a:latin typeface="Arial" panose="020B0604020202020204" pitchFamily="34" charset="0"/>
                <a:cs typeface="Arial" panose="020B0604020202020204" pitchFamily="34" charset="0"/>
              </a:rPr>
              <a:t>Har du oplevet, at et barn er blevet ked af noget, der er foregået på de sociale medier?</a:t>
            </a:r>
          </a:p>
          <a:p>
            <a:pPr lvl="0"/>
            <a:r>
              <a:rPr lang="da-DK" sz="8000" dirty="0">
                <a:latin typeface="Arial" panose="020B0604020202020204" pitchFamily="34" charset="0"/>
                <a:cs typeface="Arial" panose="020B0604020202020204" pitchFamily="34" charset="0"/>
              </a:rPr>
              <a:t>Synes du, at børns skærmtid bør begrænses?</a:t>
            </a:r>
          </a:p>
          <a:p>
            <a:pPr lvl="0"/>
            <a:r>
              <a:rPr lang="da-DK" sz="8000" dirty="0">
                <a:latin typeface="Arial" panose="020B0604020202020204" pitchFamily="34" charset="0"/>
                <a:cs typeface="Arial" panose="020B0604020202020204" pitchFamily="34" charset="0"/>
              </a:rPr>
              <a:t>Synes du, at din egen skærmtid bør begrænses? </a:t>
            </a:r>
          </a:p>
          <a:p>
            <a:pPr lvl="0"/>
            <a:r>
              <a:rPr lang="da-DK" sz="8000" dirty="0">
                <a:latin typeface="Arial" panose="020B0604020202020204" pitchFamily="34" charset="0"/>
                <a:cs typeface="Arial" panose="020B0604020202020204" pitchFamily="34" charset="0"/>
              </a:rPr>
              <a:t>Er det godt for et barn at være på de sociale medier?</a:t>
            </a:r>
          </a:p>
          <a:p>
            <a:pPr lvl="0"/>
            <a:r>
              <a:rPr lang="da-DK" sz="8000" dirty="0">
                <a:latin typeface="Arial" panose="020B0604020202020204" pitchFamily="34" charset="0"/>
                <a:cs typeface="Arial" panose="020B0604020202020204" pitchFamily="34" charset="0"/>
              </a:rPr>
              <a:t>Har I regler for brug af mobiltelefoner hjemme hos jer?</a:t>
            </a:r>
          </a:p>
          <a:p>
            <a:pPr marL="0" indent="0">
              <a:buNone/>
            </a:pPr>
            <a:endParaRPr lang="da-DK" sz="4200" dirty="0"/>
          </a:p>
          <a:p>
            <a:pPr marL="0" indent="0">
              <a:buNone/>
            </a:pPr>
            <a:endParaRPr lang="da-DK" sz="4200" dirty="0"/>
          </a:p>
          <a:p>
            <a:pPr marL="0" lvl="0" indent="0">
              <a:buNone/>
            </a:pPr>
            <a:endParaRPr lang="da-DK" b="1" dirty="0"/>
          </a:p>
          <a:p>
            <a:pPr marL="0" indent="0">
              <a:buNone/>
            </a:pPr>
            <a:r>
              <a:rPr lang="da-DK" dirty="0"/>
              <a:t> </a:t>
            </a:r>
          </a:p>
          <a:p>
            <a:endParaRPr lang="da-DK" dirty="0"/>
          </a:p>
          <a:p>
            <a:endParaRPr lang="da-DK" dirty="0"/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6510" y="365126"/>
            <a:ext cx="2770188" cy="374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ktangel 4"/>
          <p:cNvSpPr/>
          <p:nvPr/>
        </p:nvSpPr>
        <p:spPr>
          <a:xfrm>
            <a:off x="468319" y="6750051"/>
            <a:ext cx="8207375" cy="63500"/>
          </a:xfrm>
          <a:prstGeom prst="rect">
            <a:avLst/>
          </a:prstGeom>
          <a:solidFill>
            <a:srgbClr val="1445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B7E16CCB-EAFD-418B-9EB3-4F8492E0DB28}"/>
              </a:ext>
            </a:extLst>
          </p:cNvPr>
          <p:cNvSpPr/>
          <p:nvPr/>
        </p:nvSpPr>
        <p:spPr>
          <a:xfrm>
            <a:off x="468313" y="6597650"/>
            <a:ext cx="8207375" cy="63500"/>
          </a:xfrm>
          <a:prstGeom prst="rect">
            <a:avLst/>
          </a:prstGeom>
          <a:solidFill>
            <a:srgbClr val="A000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97791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2814</TotalTime>
  <Words>1093</Words>
  <Application>Microsoft Office PowerPoint</Application>
  <PresentationFormat>Skærmshow (4:3)</PresentationFormat>
  <Paragraphs>150</Paragraphs>
  <Slides>23</Slides>
  <Notes>22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23</vt:i4>
      </vt:variant>
    </vt:vector>
  </HeadingPairs>
  <TitlesOfParts>
    <vt:vector size="30" baseType="lpstr">
      <vt:lpstr>Arial</vt:lpstr>
      <vt:lpstr>Arial Narrow</vt:lpstr>
      <vt:lpstr>Calibri</vt:lpstr>
      <vt:lpstr>Calibri Light</vt:lpstr>
      <vt:lpstr>Trebuchet MS</vt:lpstr>
      <vt:lpstr>Wingdings 3</vt:lpstr>
      <vt:lpstr>Office-tema</vt:lpstr>
      <vt:lpstr>        Velkommen til 4. kursusdag    Plejefamiliens kompetencer</vt:lpstr>
      <vt:lpstr>Læringsmål</vt:lpstr>
      <vt:lpstr> Plejefamiliens kompetencer </vt:lpstr>
      <vt:lpstr>         Hverdagen i plejefamilien med plejebarnet.       </vt:lpstr>
      <vt:lpstr>         Hverdagen i plejefamilien med plejebarnet       </vt:lpstr>
      <vt:lpstr>            Brainstorm    Hvilke emner skal der være fokus på i hverdagen med plejebarnet?  </vt:lpstr>
      <vt:lpstr>            </vt:lpstr>
      <vt:lpstr> Hverdagen i plejefamilien med plejebarnet</vt:lpstr>
      <vt:lpstr>  Hverdagen i plejefamilien med plejebarnet </vt:lpstr>
      <vt:lpstr> Hverdagen i plejefamilien med plejebarnet</vt:lpstr>
      <vt:lpstr>Hverdagen i plejefamilien med plejebarnet</vt:lpstr>
      <vt:lpstr> Hverdagen i plejefamilien med plejebarnet</vt:lpstr>
      <vt:lpstr>Barnets plan </vt:lpstr>
      <vt:lpstr> Ungeplanen </vt:lpstr>
      <vt:lpstr> Observation og dokumentation </vt:lpstr>
      <vt:lpstr>        Betydningen af inddragelse fra barnets perspektiv!      </vt:lpstr>
      <vt:lpstr>PowerPoint-præsentation</vt:lpstr>
      <vt:lpstr> Hverdagen i plejefamilien med plejebarnet </vt:lpstr>
      <vt:lpstr> Frokost </vt:lpstr>
      <vt:lpstr> Match - øvelse </vt:lpstr>
      <vt:lpstr> Pause </vt:lpstr>
      <vt:lpstr>  </vt:lpstr>
      <vt:lpstr>  </vt:lpstr>
    </vt:vector>
  </TitlesOfParts>
  <Company>Faaborg-Midtfyn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Velkommen til 4. kursusdag  Plejefamiliens kompetencer</dc:title>
  <dc:creator>Anni Kirstine Skovhus (ansko)</dc:creator>
  <cp:lastModifiedBy>Dorthe Eriksen (derik)</cp:lastModifiedBy>
  <cp:revision>80</cp:revision>
  <cp:lastPrinted>2017-09-05T06:56:35Z</cp:lastPrinted>
  <dcterms:created xsi:type="dcterms:W3CDTF">2016-08-22T17:44:28Z</dcterms:created>
  <dcterms:modified xsi:type="dcterms:W3CDTF">2024-01-02T14:58:41Z</dcterms:modified>
</cp:coreProperties>
</file>