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68" r:id="rId5"/>
    <p:sldId id="341" r:id="rId6"/>
    <p:sldId id="279" r:id="rId7"/>
    <p:sldId id="369" r:id="rId8"/>
    <p:sldId id="281" r:id="rId9"/>
    <p:sldId id="280" r:id="rId10"/>
    <p:sldId id="357" r:id="rId11"/>
    <p:sldId id="358" r:id="rId12"/>
    <p:sldId id="285" r:id="rId13"/>
    <p:sldId id="359" r:id="rId14"/>
    <p:sldId id="361" r:id="rId15"/>
    <p:sldId id="287" r:id="rId16"/>
    <p:sldId id="286" r:id="rId17"/>
    <p:sldId id="372" r:id="rId18"/>
    <p:sldId id="337" r:id="rId19"/>
    <p:sldId id="288" r:id="rId20"/>
    <p:sldId id="329" r:id="rId21"/>
    <p:sldId id="362" r:id="rId22"/>
    <p:sldId id="314" r:id="rId23"/>
    <p:sldId id="363" r:id="rId24"/>
    <p:sldId id="336" r:id="rId25"/>
    <p:sldId id="289" r:id="rId26"/>
    <p:sldId id="365" r:id="rId27"/>
    <p:sldId id="335" r:id="rId28"/>
    <p:sldId id="334" r:id="rId29"/>
    <p:sldId id="292" r:id="rId30"/>
    <p:sldId id="316" r:id="rId31"/>
    <p:sldId id="364" r:id="rId32"/>
    <p:sldId id="313" r:id="rId33"/>
    <p:sldId id="330" r:id="rId34"/>
    <p:sldId id="366" r:id="rId35"/>
    <p:sldId id="311" r:id="rId36"/>
    <p:sldId id="294" r:id="rId37"/>
    <p:sldId id="298" r:id="rId38"/>
    <p:sldId id="345" r:id="rId39"/>
    <p:sldId id="370" r:id="rId40"/>
    <p:sldId id="348" r:id="rId41"/>
    <p:sldId id="355" r:id="rId42"/>
    <p:sldId id="349" r:id="rId43"/>
    <p:sldId id="371" r:id="rId44"/>
    <p:sldId id="356" r:id="rId45"/>
    <p:sldId id="347" r:id="rId46"/>
    <p:sldId id="353" r:id="rId47"/>
    <p:sldId id="344" r:id="rId48"/>
    <p:sldId id="352" r:id="rId49"/>
    <p:sldId id="326" r:id="rId50"/>
  </p:sldIdLst>
  <p:sldSz cx="9144000" cy="6858000" type="screen4x3"/>
  <p:notesSz cx="6797675" cy="9926638"/>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1A3570"/>
    <a:srgbClr val="144582"/>
    <a:srgbClr val="A00025"/>
    <a:srgbClr val="0033CC"/>
    <a:srgbClr val="C7C7C7"/>
    <a:srgbClr val="9FDAFF"/>
    <a:srgbClr val="0062A1"/>
    <a:srgbClr val="E7F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3" autoAdjust="0"/>
  </p:normalViewPr>
  <p:slideViewPr>
    <p:cSldViewPr>
      <p:cViewPr varScale="1">
        <p:scale>
          <a:sx n="80" d="100"/>
          <a:sy n="80" d="100"/>
        </p:scale>
        <p:origin x="1522" y="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C014838-A97F-4EEF-859A-584FC8206E03}"/>
              </a:ext>
            </a:extLst>
          </p:cNvPr>
          <p:cNvSpPr>
            <a:spLocks noGrp="1" noChangeArrowheads="1"/>
          </p:cNvSpPr>
          <p:nvPr>
            <p:ph type="hdr" sz="quarter"/>
          </p:nvPr>
        </p:nvSpPr>
        <p:spPr bwMode="auto">
          <a:xfrm>
            <a:off x="0" y="1"/>
            <a:ext cx="2944755"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2" tIns="46491" rIns="92982" bIns="46491" numCol="1" anchor="t" anchorCtr="0" compatLnSpc="1">
            <a:prstTxWarp prst="textNoShape">
              <a:avLst/>
            </a:prstTxWarp>
          </a:bodyPr>
          <a:lstStyle>
            <a:lvl1pPr defTabSz="929256" eaLnBrk="1" hangingPunct="1">
              <a:defRPr sz="1200">
                <a:latin typeface="Arial" charset="0"/>
              </a:defRPr>
            </a:lvl1pPr>
          </a:lstStyle>
          <a:p>
            <a:pPr>
              <a:defRPr/>
            </a:pPr>
            <a:endParaRPr lang="da-DK"/>
          </a:p>
        </p:txBody>
      </p:sp>
      <p:sp>
        <p:nvSpPr>
          <p:cNvPr id="32771" name="Rectangle 3">
            <a:extLst>
              <a:ext uri="{FF2B5EF4-FFF2-40B4-BE49-F238E27FC236}">
                <a16:creationId xmlns:a16="http://schemas.microsoft.com/office/drawing/2014/main" id="{4ECA9883-42BE-4889-8F9B-15042545C4D7}"/>
              </a:ext>
            </a:extLst>
          </p:cNvPr>
          <p:cNvSpPr>
            <a:spLocks noGrp="1" noChangeArrowheads="1"/>
          </p:cNvSpPr>
          <p:nvPr>
            <p:ph type="dt" sz="quarter" idx="1"/>
          </p:nvPr>
        </p:nvSpPr>
        <p:spPr bwMode="auto">
          <a:xfrm>
            <a:off x="3851325" y="1"/>
            <a:ext cx="2944754"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2" tIns="46491" rIns="92982" bIns="46491" numCol="1" anchor="t" anchorCtr="0" compatLnSpc="1">
            <a:prstTxWarp prst="textNoShape">
              <a:avLst/>
            </a:prstTxWarp>
          </a:bodyPr>
          <a:lstStyle>
            <a:lvl1pPr algn="r" defTabSz="929256" eaLnBrk="1" hangingPunct="1">
              <a:defRPr sz="1200">
                <a:latin typeface="Arial" charset="0"/>
              </a:defRPr>
            </a:lvl1pPr>
          </a:lstStyle>
          <a:p>
            <a:pPr>
              <a:defRPr/>
            </a:pPr>
            <a:endParaRPr lang="da-DK"/>
          </a:p>
        </p:txBody>
      </p:sp>
      <p:sp>
        <p:nvSpPr>
          <p:cNvPr id="32772" name="Rectangle 4">
            <a:extLst>
              <a:ext uri="{FF2B5EF4-FFF2-40B4-BE49-F238E27FC236}">
                <a16:creationId xmlns:a16="http://schemas.microsoft.com/office/drawing/2014/main" id="{0B105800-F624-47FC-BDDB-7C587FA11C12}"/>
              </a:ext>
            </a:extLst>
          </p:cNvPr>
          <p:cNvSpPr>
            <a:spLocks noGrp="1" noChangeArrowheads="1"/>
          </p:cNvSpPr>
          <p:nvPr>
            <p:ph type="ftr" sz="quarter" idx="2"/>
          </p:nvPr>
        </p:nvSpPr>
        <p:spPr bwMode="auto">
          <a:xfrm>
            <a:off x="0" y="9427374"/>
            <a:ext cx="2944755"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2" tIns="46491" rIns="92982" bIns="46491" numCol="1" anchor="b" anchorCtr="0" compatLnSpc="1">
            <a:prstTxWarp prst="textNoShape">
              <a:avLst/>
            </a:prstTxWarp>
          </a:bodyPr>
          <a:lstStyle>
            <a:lvl1pPr defTabSz="929256" eaLnBrk="1" hangingPunct="1">
              <a:defRPr sz="1200">
                <a:latin typeface="Arial" charset="0"/>
              </a:defRPr>
            </a:lvl1pPr>
          </a:lstStyle>
          <a:p>
            <a:pPr>
              <a:defRPr/>
            </a:pPr>
            <a:endParaRPr lang="da-DK"/>
          </a:p>
        </p:txBody>
      </p:sp>
      <p:sp>
        <p:nvSpPr>
          <p:cNvPr id="32773" name="Rectangle 5">
            <a:extLst>
              <a:ext uri="{FF2B5EF4-FFF2-40B4-BE49-F238E27FC236}">
                <a16:creationId xmlns:a16="http://schemas.microsoft.com/office/drawing/2014/main" id="{40BC0184-68B8-4333-A59E-BA6082122E9C}"/>
              </a:ext>
            </a:extLst>
          </p:cNvPr>
          <p:cNvSpPr>
            <a:spLocks noGrp="1" noChangeArrowheads="1"/>
          </p:cNvSpPr>
          <p:nvPr>
            <p:ph type="sldNum" sz="quarter" idx="3"/>
          </p:nvPr>
        </p:nvSpPr>
        <p:spPr bwMode="auto">
          <a:xfrm>
            <a:off x="3851325" y="9427374"/>
            <a:ext cx="2944754"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2" tIns="46491" rIns="92982" bIns="46491" numCol="1" anchor="b" anchorCtr="0" compatLnSpc="1">
            <a:prstTxWarp prst="textNoShape">
              <a:avLst/>
            </a:prstTxWarp>
          </a:bodyPr>
          <a:lstStyle>
            <a:lvl1pPr algn="r" defTabSz="928688" eaLnBrk="1" hangingPunct="1">
              <a:defRPr sz="1200"/>
            </a:lvl1pPr>
          </a:lstStyle>
          <a:p>
            <a:pPr>
              <a:defRPr/>
            </a:pPr>
            <a:fld id="{F42F14C7-6AF3-4483-8306-4263FC4646B1}" type="slidenum">
              <a:rPr lang="da-DK" altLang="da-DK"/>
              <a:pPr>
                <a:defRPr/>
              </a:pPr>
              <a:t>‹nr.›</a:t>
            </a:fld>
            <a:endParaRPr lang="da-DK" alt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A7444F4-1BE9-4675-B35E-A1A0CD870836}"/>
              </a:ext>
            </a:extLst>
          </p:cNvPr>
          <p:cNvSpPr>
            <a:spLocks noGrp="1" noChangeArrowheads="1"/>
          </p:cNvSpPr>
          <p:nvPr>
            <p:ph type="hdr" sz="quarter"/>
          </p:nvPr>
        </p:nvSpPr>
        <p:spPr bwMode="auto">
          <a:xfrm>
            <a:off x="0" y="1"/>
            <a:ext cx="2946351"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lvl1pPr eaLnBrk="1" hangingPunct="1">
              <a:defRPr sz="1200">
                <a:latin typeface="Arial" charset="0"/>
              </a:defRPr>
            </a:lvl1pPr>
          </a:lstStyle>
          <a:p>
            <a:pPr>
              <a:defRPr/>
            </a:pPr>
            <a:endParaRPr lang="da-DK"/>
          </a:p>
        </p:txBody>
      </p:sp>
      <p:sp>
        <p:nvSpPr>
          <p:cNvPr id="69635" name="Rectangle 3">
            <a:extLst>
              <a:ext uri="{FF2B5EF4-FFF2-40B4-BE49-F238E27FC236}">
                <a16:creationId xmlns:a16="http://schemas.microsoft.com/office/drawing/2014/main" id="{4940B208-172B-49D5-81BE-663622EA3255}"/>
              </a:ext>
            </a:extLst>
          </p:cNvPr>
          <p:cNvSpPr>
            <a:spLocks noGrp="1" noChangeArrowheads="1"/>
          </p:cNvSpPr>
          <p:nvPr>
            <p:ph type="dt" idx="1"/>
          </p:nvPr>
        </p:nvSpPr>
        <p:spPr bwMode="auto">
          <a:xfrm>
            <a:off x="3849728" y="1"/>
            <a:ext cx="2946351"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lvl1pPr algn="r" eaLnBrk="1" hangingPunct="1">
              <a:defRPr sz="1200">
                <a:latin typeface="Arial" charset="0"/>
              </a:defRPr>
            </a:lvl1pPr>
          </a:lstStyle>
          <a:p>
            <a:pPr>
              <a:defRPr/>
            </a:pPr>
            <a:endParaRPr lang="da-DK"/>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46033719-FE4C-4A8A-9F66-5DAE30D8A3CE}"/>
              </a:ext>
            </a:extLst>
          </p:cNvPr>
          <p:cNvSpPr>
            <a:spLocks noGrp="1" noChangeArrowheads="1"/>
          </p:cNvSpPr>
          <p:nvPr>
            <p:ph type="body" sz="quarter" idx="3"/>
          </p:nvPr>
        </p:nvSpPr>
        <p:spPr bwMode="auto">
          <a:xfrm>
            <a:off x="681524" y="4716857"/>
            <a:ext cx="5434628" cy="446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9638" name="Rectangle 6">
            <a:extLst>
              <a:ext uri="{FF2B5EF4-FFF2-40B4-BE49-F238E27FC236}">
                <a16:creationId xmlns:a16="http://schemas.microsoft.com/office/drawing/2014/main" id="{07897C71-2473-4AE9-AAB1-193C8482F313}"/>
              </a:ext>
            </a:extLst>
          </p:cNvPr>
          <p:cNvSpPr>
            <a:spLocks noGrp="1" noChangeArrowheads="1"/>
          </p:cNvSpPr>
          <p:nvPr>
            <p:ph type="ftr" sz="quarter" idx="4"/>
          </p:nvPr>
        </p:nvSpPr>
        <p:spPr bwMode="auto">
          <a:xfrm>
            <a:off x="0" y="9427374"/>
            <a:ext cx="2946351"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b" anchorCtr="0" compatLnSpc="1">
            <a:prstTxWarp prst="textNoShape">
              <a:avLst/>
            </a:prstTxWarp>
          </a:bodyPr>
          <a:lstStyle>
            <a:lvl1pPr eaLnBrk="1" hangingPunct="1">
              <a:defRPr sz="1200">
                <a:latin typeface="Arial" charset="0"/>
              </a:defRPr>
            </a:lvl1pPr>
          </a:lstStyle>
          <a:p>
            <a:pPr>
              <a:defRPr/>
            </a:pPr>
            <a:endParaRPr lang="da-DK"/>
          </a:p>
        </p:txBody>
      </p:sp>
      <p:sp>
        <p:nvSpPr>
          <p:cNvPr id="69639" name="Rectangle 7">
            <a:extLst>
              <a:ext uri="{FF2B5EF4-FFF2-40B4-BE49-F238E27FC236}">
                <a16:creationId xmlns:a16="http://schemas.microsoft.com/office/drawing/2014/main" id="{B63702DF-F00C-4351-8EC0-9063A902DEF3}"/>
              </a:ext>
            </a:extLst>
          </p:cNvPr>
          <p:cNvSpPr>
            <a:spLocks noGrp="1" noChangeArrowheads="1"/>
          </p:cNvSpPr>
          <p:nvPr>
            <p:ph type="sldNum" sz="quarter" idx="5"/>
          </p:nvPr>
        </p:nvSpPr>
        <p:spPr bwMode="auto">
          <a:xfrm>
            <a:off x="3849728" y="9427374"/>
            <a:ext cx="2946351"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b" anchorCtr="0" compatLnSpc="1">
            <a:prstTxWarp prst="textNoShape">
              <a:avLst/>
            </a:prstTxWarp>
          </a:bodyPr>
          <a:lstStyle>
            <a:lvl1pPr algn="r" eaLnBrk="1" hangingPunct="1">
              <a:defRPr sz="1200"/>
            </a:lvl1pPr>
          </a:lstStyle>
          <a:p>
            <a:pPr>
              <a:defRPr/>
            </a:pPr>
            <a:fld id="{E87A75C3-4475-45EB-A6E4-DA48185020FE}"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E87A75C3-4475-45EB-A6E4-DA48185020FE}" type="slidenum">
              <a:rPr lang="da-DK" altLang="da-DK" smtClean="0"/>
              <a:pPr>
                <a:defRPr/>
              </a:pPr>
              <a:t>1</a:t>
            </a:fld>
            <a:endParaRPr lang="da-DK" altLang="da-DK"/>
          </a:p>
        </p:txBody>
      </p:sp>
    </p:spTree>
    <p:extLst>
      <p:ext uri="{BB962C8B-B14F-4D97-AF65-F5344CB8AC3E}">
        <p14:creationId xmlns:p14="http://schemas.microsoft.com/office/powerpoint/2010/main" val="3243648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slidebillede 1"/>
          <p:cNvSpPr>
            <a:spLocks noGrp="1" noRot="1" noChangeAspect="1" noChangeArrowheads="1" noTextEdit="1"/>
          </p:cNvSpPr>
          <p:nvPr>
            <p:ph type="sldImg"/>
          </p:nvPr>
        </p:nvSpPr>
        <p:spPr>
          <a:ln/>
        </p:spPr>
      </p:sp>
      <p:sp>
        <p:nvSpPr>
          <p:cNvPr id="9219"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922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AD0505-C937-4922-A878-7D1A315514D7}" type="slidenum">
              <a:rPr lang="da-DK" altLang="da-DK" smtClean="0"/>
              <a:pPr/>
              <a:t>10</a:t>
            </a:fld>
            <a:endParaRPr lang="da-DK" altLang="da-DK"/>
          </a:p>
        </p:txBody>
      </p:sp>
    </p:spTree>
    <p:extLst>
      <p:ext uri="{BB962C8B-B14F-4D97-AF65-F5344CB8AC3E}">
        <p14:creationId xmlns:p14="http://schemas.microsoft.com/office/powerpoint/2010/main" val="83970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ChangeArrowheads="1" noTextEdit="1"/>
          </p:cNvSpPr>
          <p:nvPr>
            <p:ph type="sldImg"/>
          </p:nvPr>
        </p:nvSpPr>
        <p:spPr>
          <a:ln/>
        </p:spPr>
      </p:sp>
      <p:sp>
        <p:nvSpPr>
          <p:cNvPr id="22531"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a:p>
            <a:endParaRPr lang="da-DK" altLang="da-DK" dirty="0">
              <a:latin typeface="Arial" panose="020B0604020202020204" pitchFamily="34" charset="0"/>
            </a:endParaRPr>
          </a:p>
        </p:txBody>
      </p:sp>
      <p:sp>
        <p:nvSpPr>
          <p:cNvPr id="2253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960D01-C33A-472F-B463-79C98B1C4ED2}" type="slidenum">
              <a:rPr lang="da-DK" altLang="da-DK" smtClean="0"/>
              <a:pPr/>
              <a:t>11</a:t>
            </a:fld>
            <a:endParaRPr lang="da-DK" altLang="da-DK"/>
          </a:p>
        </p:txBody>
      </p:sp>
    </p:spTree>
    <p:extLst>
      <p:ext uri="{BB962C8B-B14F-4D97-AF65-F5344CB8AC3E}">
        <p14:creationId xmlns:p14="http://schemas.microsoft.com/office/powerpoint/2010/main" val="68507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ChangeArrowheads="1" noTextEdit="1"/>
          </p:cNvSpPr>
          <p:nvPr>
            <p:ph type="sldImg"/>
          </p:nvPr>
        </p:nvSpPr>
        <p:spPr>
          <a:ln/>
        </p:spPr>
      </p:sp>
      <p:sp>
        <p:nvSpPr>
          <p:cNvPr id="22531"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2253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960D01-C33A-472F-B463-79C98B1C4ED2}" type="slidenum">
              <a:rPr lang="da-DK" altLang="da-DK" smtClean="0"/>
              <a:pPr/>
              <a:t>12</a:t>
            </a:fld>
            <a:endParaRPr lang="da-DK" alt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lidebillede 1"/>
          <p:cNvSpPr>
            <a:spLocks noGrp="1" noRot="1" noChangeAspect="1" noChangeArrowheads="1" noTextEdit="1"/>
          </p:cNvSpPr>
          <p:nvPr>
            <p:ph type="sldImg"/>
          </p:nvPr>
        </p:nvSpPr>
        <p:spPr>
          <a:ln/>
        </p:spPr>
      </p:sp>
      <p:sp>
        <p:nvSpPr>
          <p:cNvPr id="20483" name="Pladsholder til noter 2"/>
          <p:cNvSpPr>
            <a:spLocks noGrp="1" noChangeArrowheads="1"/>
          </p:cNvSpPr>
          <p:nvPr>
            <p:ph type="body" idx="1"/>
          </p:nvPr>
        </p:nvSpPr>
        <p:spPr>
          <a:noFill/>
        </p:spPr>
        <p:txBody>
          <a:bodyPr/>
          <a:lstStyle/>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endParaRPr lang="da-DK" altLang="da-DK" b="1" dirty="0">
              <a:latin typeface="Times New Roman" panose="02020603050405020304" pitchFamily="18" charset="0"/>
              <a:cs typeface="Times New Roman" panose="02020603050405020304" pitchFamily="18" charset="0"/>
            </a:endParaRPr>
          </a:p>
          <a:p>
            <a:r>
              <a:rPr lang="da-DK" altLang="da-DK" b="1" dirty="0">
                <a:latin typeface="Times New Roman" panose="02020603050405020304" pitchFamily="18" charset="0"/>
                <a:cs typeface="Times New Roman" panose="02020603050405020304" pitchFamily="18" charset="0"/>
              </a:rPr>
              <a:t>Nærvær og omsorg: </a:t>
            </a:r>
          </a:p>
          <a:p>
            <a:r>
              <a:rPr lang="da-DK" altLang="da-DK" dirty="0">
                <a:latin typeface="Times New Roman" panose="02020603050405020304" pitchFamily="18" charset="0"/>
                <a:cs typeface="Times New Roman" panose="02020603050405020304" pitchFamily="18" charset="0"/>
              </a:rPr>
              <a:t>Barnet er i krise, er meget sårbar og har brug for særlig omsorg og støtte. Det handler i første omgang om at få dem til at føle sig velkommen og vise, at man gerne vil dem ”at være søde ved dem, sige noget pænt til dem, spørge dem, hvad de godt kan lide, forkæle dem, </a:t>
            </a:r>
          </a:p>
          <a:p>
            <a:r>
              <a:rPr lang="da-DK" altLang="da-DK" dirty="0">
                <a:latin typeface="Times New Roman" panose="02020603050405020304" pitchFamily="18" charset="0"/>
                <a:cs typeface="Times New Roman" panose="02020603050405020304" pitchFamily="18" charset="0"/>
              </a:rPr>
              <a:t>Skal anerkendes for deres følelser. Spørge, hvordan de har det, og hvis de er kede af det, hvad der er ked af, men hvis de ikke vil sige det, skal de ikke tvinges til det. Nogle børn vil gerne have at plejeforældrene spørger ind til dem og er lidt pågående og insisterende i deres interesse, andre kan føle det grænseoverskridende og respektløs, hvis plejeforældre for venter at man far dag </a:t>
            </a:r>
            <a:r>
              <a:rPr lang="da-DK" altLang="da-DK" dirty="0" err="1">
                <a:latin typeface="Times New Roman" panose="02020603050405020304" pitchFamily="18" charset="0"/>
                <a:cs typeface="Times New Roman" panose="02020603050405020304" pitchFamily="18" charset="0"/>
              </a:rPr>
              <a:t>èt</a:t>
            </a:r>
            <a:r>
              <a:rPr lang="da-DK" altLang="da-DK" dirty="0">
                <a:latin typeface="Times New Roman" panose="02020603050405020304" pitchFamily="18" charset="0"/>
                <a:cs typeface="Times New Roman" panose="02020603050405020304" pitchFamily="18" charset="0"/>
              </a:rPr>
              <a:t> kan tage </a:t>
            </a:r>
            <a:r>
              <a:rPr lang="da-DK" altLang="da-DK" dirty="0" err="1">
                <a:latin typeface="Times New Roman" panose="02020603050405020304" pitchFamily="18" charset="0"/>
                <a:cs typeface="Times New Roman" panose="02020603050405020304" pitchFamily="18" charset="0"/>
              </a:rPr>
              <a:t>iimode</a:t>
            </a:r>
            <a:r>
              <a:rPr lang="da-DK" altLang="da-DK" dirty="0">
                <a:latin typeface="Times New Roman" panose="02020603050405020304" pitchFamily="18" charset="0"/>
                <a:cs typeface="Times New Roman" panose="02020603050405020304" pitchFamily="18" charset="0"/>
              </a:rPr>
              <a:t> deres trøst og omsorg. Det er derfor vigtigt at være opmærksom på at aflæse alle de små tegn på, hvordan barnet har det og reagerer. Hvilken for mor støtte kan han/hun bruge og hvilke signaler om interesse og omsorg modtage og fortolkes positivt. Man kan som plejefamilie komme på ”overarbejde” med hele tiden at være opmærksom og afprøvende. Det kan være svært når man som plejefamilie ønsker at gøre det bedste og alligevel blive afvist. Man kan føle sig rådvild og afvist, og det kan være meget svært at gøre det rigtige, nemlig at give plads til barnets afvisning, såvel som sorg, vrede, frustration eller apati, og samtidig være vedholdende i sine signaler om interesse for barnet. Man kan sige, at jo mere ”utilnærmeligt” barnet er, desto mere tilgængelig og opmærksom må plejeforældrene være med henblik på at få øje på hver en lille åbning. Man skal respektere hvis barnet har behov for at trække sig og ikke umiddelbart kan bruge plejeforældrenes tilbud om støtte og omsorg, men man må ikke selv trække sig. Det handler om at vinde barnets tillid, at gøre sig fortjent til den ved at stille sig til rådighed og vise barnet tillid og vedholdende interesse med respekt for barnets grænser og signaler – en tillid, som for nogle af disse børn kan være ganske vanskelig. </a:t>
            </a:r>
          </a:p>
          <a:p>
            <a:r>
              <a:rPr lang="da-DK" altLang="da-DK" dirty="0">
                <a:latin typeface="Times New Roman" panose="02020603050405020304" pitchFamily="18" charset="0"/>
                <a:cs typeface="Times New Roman" panose="02020603050405020304" pitchFamily="18" charset="0"/>
              </a:rPr>
              <a:t>Sæt gøremål på stand by i den første tid (fra ”plejefamilie, gaver og opgaver).  </a:t>
            </a:r>
          </a:p>
          <a:p>
            <a:endParaRPr lang="da-DK" altLang="da-DK" dirty="0">
              <a:latin typeface="Times New Roman" panose="02020603050405020304" pitchFamily="18" charset="0"/>
              <a:cs typeface="Times New Roman" panose="02020603050405020304" pitchFamily="18" charset="0"/>
            </a:endParaRPr>
          </a:p>
          <a:p>
            <a:endParaRPr lang="da-DK" altLang="da-DK" dirty="0">
              <a:latin typeface="Times New Roman" panose="02020603050405020304" pitchFamily="18" charset="0"/>
              <a:cs typeface="Times New Roman" panose="02020603050405020304" pitchFamily="18" charset="0"/>
            </a:endParaRPr>
          </a:p>
          <a:p>
            <a:pPr eaLnBrk="1" hangingPunct="1">
              <a:spcBef>
                <a:spcPct val="0"/>
              </a:spcBef>
            </a:pPr>
            <a:r>
              <a:rPr lang="da-DK" altLang="da-DK" dirty="0">
                <a:latin typeface="Times New Roman" panose="02020603050405020304" pitchFamily="18" charset="0"/>
                <a:cs typeface="Times New Roman" panose="02020603050405020304" pitchFamily="18" charset="0"/>
              </a:rPr>
              <a:t>Barnet skal mødes og spejles. Det er </a:t>
            </a:r>
            <a:r>
              <a:rPr lang="da-DK" altLang="da-DK" dirty="0" err="1">
                <a:latin typeface="Times New Roman" panose="02020603050405020304" pitchFamily="18" charset="0"/>
                <a:cs typeface="Times New Roman" panose="02020603050405020304" pitchFamily="18" charset="0"/>
              </a:rPr>
              <a:t>f.eks</a:t>
            </a:r>
            <a:r>
              <a:rPr lang="da-DK" altLang="da-DK" dirty="0">
                <a:latin typeface="Times New Roman" panose="02020603050405020304" pitchFamily="18" charset="0"/>
                <a:cs typeface="Times New Roman" panose="02020603050405020304" pitchFamily="18" charset="0"/>
              </a:rPr>
              <a:t> ok at være vred.</a:t>
            </a:r>
          </a:p>
          <a:p>
            <a:pPr eaLnBrk="1" hangingPunct="1">
              <a:spcBef>
                <a:spcPct val="0"/>
              </a:spcBef>
            </a:pPr>
            <a:r>
              <a:rPr lang="da-DK" altLang="da-DK" dirty="0">
                <a:latin typeface="Arial" panose="020B0604020202020204" pitchFamily="34" charset="0"/>
              </a:rPr>
              <a:t>Hjælpen skal ikke være akut, der skal være tid til omtanke</a:t>
            </a:r>
          </a:p>
          <a:p>
            <a:pPr eaLnBrk="1" hangingPunct="1">
              <a:spcBef>
                <a:spcPct val="0"/>
              </a:spcBef>
            </a:pPr>
            <a:r>
              <a:rPr lang="da-DK" altLang="da-DK" dirty="0">
                <a:latin typeface="Arial" panose="020B0604020202020204" pitchFamily="34" charset="0"/>
              </a:rPr>
              <a:t>Vær aldrig alene, når der handles på alvorlige hændelser ( undgå at blive for overvældet af følelser)</a:t>
            </a:r>
          </a:p>
          <a:p>
            <a:pPr eaLnBrk="1" hangingPunct="1">
              <a:spcBef>
                <a:spcPct val="0"/>
              </a:spcBef>
            </a:pPr>
            <a:r>
              <a:rPr lang="da-DK" altLang="da-DK" dirty="0">
                <a:latin typeface="Arial" panose="020B0604020202020204" pitchFamily="34" charset="0"/>
              </a:rPr>
              <a:t>Det fornemste er: Jeg ser dig med din smerte og jeg vil gøre, hvad jeg kan for at hjælpe dig</a:t>
            </a:r>
          </a:p>
          <a:p>
            <a:pPr eaLnBrk="1" hangingPunct="1">
              <a:spcBef>
                <a:spcPct val="0"/>
              </a:spcBef>
            </a:pPr>
            <a:endParaRPr lang="da-DK" altLang="da-DK" dirty="0">
              <a:latin typeface="Arial" panose="020B0604020202020204" pitchFamily="34" charset="0"/>
            </a:endParaRPr>
          </a:p>
          <a:p>
            <a:r>
              <a:rPr lang="da-DK" altLang="da-DK" b="1" dirty="0">
                <a:latin typeface="Times New Roman" panose="02020603050405020304" pitchFamily="18" charset="0"/>
                <a:cs typeface="Times New Roman" panose="02020603050405020304" pitchFamily="18" charset="0"/>
              </a:rPr>
              <a:t>Børn, der leger, mestrer deres omgivelser:</a:t>
            </a:r>
          </a:p>
          <a:p>
            <a:r>
              <a:rPr lang="da-DK" altLang="da-DK" dirty="0">
                <a:latin typeface="Times New Roman" panose="02020603050405020304" pitchFamily="18" charset="0"/>
                <a:cs typeface="Times New Roman" panose="02020603050405020304" pitchFamily="18" charset="0"/>
              </a:rPr>
              <a:t>Børn før skolealderen bruger leg til at øve sig i at mestre udfordringer. Legen er en læreplads samtidig med, at leg er et tegn på trivsel. </a:t>
            </a:r>
          </a:p>
          <a:p>
            <a:r>
              <a:rPr lang="da-DK" altLang="da-DK" dirty="0">
                <a:latin typeface="Times New Roman" panose="02020603050405020304" pitchFamily="18" charset="0"/>
                <a:cs typeface="Times New Roman" panose="02020603050405020304" pitchFamily="18" charset="0"/>
              </a:rPr>
              <a:t>Når leg er en vigtig mestringsstrategi for børn, er det fordi barnet i legen kan indtage f</a:t>
            </a:r>
            <a:r>
              <a:rPr lang="da-DK" altLang="da-DK" dirty="0">
                <a:latin typeface="Arial" panose="020B0604020202020204" pitchFamily="34" charset="0"/>
              </a:rPr>
              <a:t>orskellige roller. Barnet kan lave en distance både tidsmæssigt (legen er i datid) og følelsesmæssigt. </a:t>
            </a:r>
          </a:p>
          <a:p>
            <a:r>
              <a:rPr lang="da-DK" altLang="da-DK" dirty="0">
                <a:latin typeface="Arial" panose="020B0604020202020204" pitchFamily="34" charset="0"/>
              </a:rPr>
              <a:t>Samtidig har leg et forløb, dvs. en begyndelse, en fortsættelse og en slutning, hvor barnet selv bestemmer slutningen. </a:t>
            </a:r>
            <a:endParaRPr lang="da-DK" altLang="da-DK" dirty="0">
              <a:latin typeface="Times New Roman" panose="02020603050405020304" pitchFamily="18" charset="0"/>
              <a:cs typeface="Times New Roman" panose="02020603050405020304" pitchFamily="18" charset="0"/>
            </a:endParaRPr>
          </a:p>
          <a:p>
            <a:r>
              <a:rPr lang="da-DK" altLang="da-DK" dirty="0">
                <a:latin typeface="Times New Roman" panose="02020603050405020304" pitchFamily="18" charset="0"/>
                <a:cs typeface="Times New Roman" panose="02020603050405020304" pitchFamily="18" charset="0"/>
              </a:rPr>
              <a:t>Det er karakteristisk for børn, der er i alvorlig krise, at de i perioder ikke leger – eller helt holder op. Det ses også, at nogle børn leger tvangsprægede gentagne adfærdssekvenser eller monoton leg. Samtidig kan leg være et tegn på, at barnet er ved at bevæge sig videre som f.eks. 6-årige Sisse, der brugte barbiedukkerne til at lege begravelse med, efter at hendes elskede mormor var død. Sisse og plejemor skulle igennem en del begravelser. forskellige roller. Barnet kan lave en distance både tidsmæssigt (legen er i datid) og følelsesmæssigt. </a:t>
            </a:r>
          </a:p>
          <a:p>
            <a:r>
              <a:rPr lang="da-DK" altLang="da-DK" dirty="0">
                <a:latin typeface="Times New Roman" panose="02020603050405020304" pitchFamily="18" charset="0"/>
                <a:cs typeface="Times New Roman" panose="02020603050405020304" pitchFamily="18" charset="0"/>
              </a:rPr>
              <a:t>Samtidig har leg et forløb, dvs. en begyndelse, en fortsættelse og en slutning, hvor barnet selv bestemmer slutningen. </a:t>
            </a:r>
          </a:p>
          <a:p>
            <a:endParaRPr lang="da-DK" altLang="da-DK" dirty="0">
              <a:latin typeface="Times New Roman" panose="02020603050405020304" pitchFamily="18" charset="0"/>
              <a:cs typeface="Times New Roman" panose="02020603050405020304" pitchFamily="18" charset="0"/>
            </a:endParaRPr>
          </a:p>
          <a:p>
            <a:pPr eaLnBrk="1" hangingPunct="1">
              <a:spcBef>
                <a:spcPct val="0"/>
              </a:spcBef>
            </a:pPr>
            <a:r>
              <a:rPr lang="da-DK" altLang="da-DK" dirty="0">
                <a:latin typeface="Arial" panose="020B0604020202020204" pitchFamily="34" charset="0"/>
              </a:rPr>
              <a:t>Fælles tredje: male, tegne, modellervoks, eller gå en tur i skoven</a:t>
            </a:r>
            <a:br>
              <a:rPr lang="da-DK" altLang="da-DK" dirty="0">
                <a:latin typeface="Arial" panose="020B0604020202020204" pitchFamily="34" charset="0"/>
              </a:rPr>
            </a:br>
            <a:endParaRPr lang="da-DK" altLang="da-DK" dirty="0">
              <a:latin typeface="Arial" panose="020B0604020202020204" pitchFamily="34" charset="0"/>
            </a:endParaRPr>
          </a:p>
          <a:p>
            <a:r>
              <a:rPr lang="da-DK" altLang="da-DK" b="1" dirty="0">
                <a:latin typeface="Times New Roman" panose="02020603050405020304" pitchFamily="18" charset="0"/>
                <a:cs typeface="Times New Roman" panose="02020603050405020304" pitchFamily="18" charset="0"/>
              </a:rPr>
              <a:t>Undgåelsesadfærd </a:t>
            </a:r>
            <a:endParaRPr lang="da-DK" altLang="da-DK" dirty="0">
              <a:latin typeface="Times New Roman" panose="02020603050405020304" pitchFamily="18" charset="0"/>
              <a:cs typeface="Times New Roman" panose="02020603050405020304" pitchFamily="18" charset="0"/>
            </a:endParaRPr>
          </a:p>
          <a:p>
            <a:r>
              <a:rPr lang="da-DK" altLang="da-DK" dirty="0">
                <a:latin typeface="Times New Roman" panose="02020603050405020304" pitchFamily="18" charset="0"/>
                <a:cs typeface="Times New Roman" panose="02020603050405020304" pitchFamily="18" charset="0"/>
              </a:rPr>
              <a:t>Børn og unge undlader meget ofte at fortælle om kriser (traumer), der plager dem, bl.a. fordi det gør erindringerne om det skete mere nærværende.</a:t>
            </a:r>
          </a:p>
          <a:p>
            <a:r>
              <a:rPr lang="da-DK" altLang="da-DK" dirty="0">
                <a:latin typeface="Times New Roman" panose="02020603050405020304" pitchFamily="18" charset="0"/>
                <a:cs typeface="Times New Roman" panose="02020603050405020304" pitchFamily="18" charset="0"/>
              </a:rPr>
              <a:t>Dette kan let blive til en fastlåst situation for barnet eller den unge, da man fra flere sider ved, at voksne for sjældent indbyder til at tale om det tragiske, der er sket. Dette kan forstærke traumet hos barnet eller den unge. </a:t>
            </a:r>
          </a:p>
          <a:p>
            <a:r>
              <a:rPr lang="da-DK" altLang="da-DK" dirty="0">
                <a:latin typeface="Times New Roman" panose="02020603050405020304" pitchFamily="18" charset="0"/>
                <a:cs typeface="Times New Roman" panose="02020603050405020304" pitchFamily="18" charset="0"/>
              </a:rPr>
              <a:t>Når barnet har oplevet at blive adskilt fra sin familie og flytte fra sit hjem, vil nogle børn undgå at tænke på det skete. Barnets sorgproces kan blive vanskeligere, fordi tanker om tabet bringer traumatiske tanker frem. Ligeledes kan en anbringelse ikke udelukkende ses som en sorgproces – hvis man med sorg forstår en proces, der går over igen. I det mindste så længe anbringelsen fortsætter, vil barnet skulle forholde sig til sin dobbelte rolle, mulige marginalisering, loyalitet og tilknytning. </a:t>
            </a:r>
          </a:p>
          <a:p>
            <a:r>
              <a:rPr lang="da-DK" altLang="da-DK" dirty="0">
                <a:latin typeface="Times New Roman" panose="02020603050405020304" pitchFamily="18" charset="0"/>
                <a:cs typeface="Times New Roman" panose="02020603050405020304" pitchFamily="18" charset="0"/>
              </a:rPr>
              <a:t>Barnets eller den unges forsøg på at undgå aktiviteter og situationer, der frembringer minder om det skete, kan eksempelvis indebære, at det undgår bestemte lege, ligesom der kan være tale om en mere generel trækken sig fra andre. </a:t>
            </a:r>
          </a:p>
          <a:p>
            <a:r>
              <a:rPr lang="da-DK" altLang="da-DK" dirty="0">
                <a:latin typeface="Times New Roman" panose="02020603050405020304" pitchFamily="18" charset="0"/>
                <a:cs typeface="Times New Roman" panose="02020603050405020304" pitchFamily="18" charset="0"/>
              </a:rPr>
              <a:t>Det er betydningsfuldt for det videre liv, at der er sammenhæng mellem livet i barnets familie og livet i plejefamilien. Uanset alder bliver et menneskes liv først en historie, når der kan opleves en sammenhæng</a:t>
            </a:r>
          </a:p>
          <a:p>
            <a:endParaRPr lang="da-DK" altLang="da-DK" dirty="0">
              <a:latin typeface="Times New Roman" panose="02020603050405020304" pitchFamily="18" charset="0"/>
              <a:cs typeface="Times New Roman" panose="02020603050405020304" pitchFamily="18" charset="0"/>
            </a:endParaRPr>
          </a:p>
          <a:p>
            <a:r>
              <a:rPr lang="da-DK" altLang="da-DK" b="1" dirty="0">
                <a:latin typeface="Times New Roman" panose="02020603050405020304" pitchFamily="18" charset="0"/>
                <a:cs typeface="Times New Roman" panose="02020603050405020304" pitchFamily="18" charset="0"/>
              </a:rPr>
              <a:t>Sandheden</a:t>
            </a:r>
          </a:p>
          <a:p>
            <a:pPr eaLnBrk="1" hangingPunct="1">
              <a:spcBef>
                <a:spcPct val="0"/>
              </a:spcBef>
            </a:pPr>
            <a:r>
              <a:rPr lang="da-DK" altLang="da-DK" dirty="0">
                <a:latin typeface="Times New Roman" panose="02020603050405020304" pitchFamily="18" charset="0"/>
                <a:cs typeface="Times New Roman" panose="02020603050405020304" pitchFamily="18" charset="0"/>
              </a:rPr>
              <a:t>Åben og ærlig kommunikation. </a:t>
            </a:r>
            <a:r>
              <a:rPr lang="da-DK" altLang="da-DK" dirty="0">
                <a:latin typeface="Arial" panose="020B0604020202020204" pitchFamily="34" charset="0"/>
              </a:rPr>
              <a:t>Når et barn befinder sig i en krisesituation, er det vigtigt, at du som voksen er opmærksom på, at din kommunikation med barnet bliver så optimal og givtigt som muligt vær derfor ærlig og tydelig i kommunikationen med barnet</a:t>
            </a:r>
          </a:p>
          <a:p>
            <a:pPr eaLnBrk="1" hangingPunct="1">
              <a:spcBef>
                <a:spcPct val="0"/>
              </a:spcBef>
            </a:pPr>
            <a:r>
              <a:rPr lang="da-DK" altLang="da-DK" dirty="0">
                <a:latin typeface="Times New Roman" panose="02020603050405020304" pitchFamily="18" charset="0"/>
                <a:cs typeface="Times New Roman" panose="02020603050405020304" pitchFamily="18" charset="0"/>
              </a:rPr>
              <a:t>Barnets fortælling er barnets fortælling, også selvom de voksne måske </a:t>
            </a:r>
            <a:r>
              <a:rPr lang="da-DK" altLang="da-DK" b="1" dirty="0">
                <a:latin typeface="Times New Roman" panose="02020603050405020304" pitchFamily="18" charset="0"/>
                <a:cs typeface="Times New Roman" panose="02020603050405020304" pitchFamily="18" charset="0"/>
              </a:rPr>
              <a:t>– </a:t>
            </a:r>
            <a:r>
              <a:rPr lang="da-DK" altLang="da-DK" dirty="0">
                <a:latin typeface="Times New Roman" panose="02020603050405020304" pitchFamily="18" charset="0"/>
                <a:cs typeface="Times New Roman" panose="02020603050405020304" pitchFamily="18" charset="0"/>
              </a:rPr>
              <a:t>som ”dem der ved bedre” </a:t>
            </a:r>
            <a:r>
              <a:rPr lang="da-DK" altLang="da-DK" b="1" dirty="0">
                <a:latin typeface="Times New Roman" panose="02020603050405020304" pitchFamily="18" charset="0"/>
                <a:cs typeface="Times New Roman" panose="02020603050405020304" pitchFamily="18" charset="0"/>
              </a:rPr>
              <a:t>– </a:t>
            </a:r>
            <a:r>
              <a:rPr lang="da-DK" altLang="da-DK" dirty="0">
                <a:latin typeface="Times New Roman" panose="02020603050405020304" pitchFamily="18" charset="0"/>
                <a:cs typeface="Times New Roman" panose="02020603050405020304" pitchFamily="18" charset="0"/>
              </a:rPr>
              <a:t>synes, at han smører tykt på, når han fortæller om, hvor fantastisk hans forældre er, og om hvor sjovt de plejede at have det sammen. Det er barnets måde at holde fast i en fortælling om sig selv og sin familie som vellykket og give udtryk for sine drømme om og håb for et liv med forældrene. Idylliserende / tilpasning – eks. ”Alt er skønt, mor er dronning” Give tid til tankemæssig mestring</a:t>
            </a:r>
          </a:p>
          <a:p>
            <a:r>
              <a:rPr lang="da-DK" altLang="da-DK" dirty="0">
                <a:latin typeface="Times New Roman" panose="02020603050405020304" pitchFamily="18" charset="0"/>
                <a:cs typeface="Times New Roman" panose="02020603050405020304" pitchFamily="18" charset="0"/>
              </a:rPr>
              <a:t>Gøre tabet virkeligt</a:t>
            </a:r>
          </a:p>
          <a:p>
            <a:r>
              <a:rPr lang="da-DK" altLang="da-DK" dirty="0">
                <a:latin typeface="Times New Roman" panose="02020603050405020304" pitchFamily="18" charset="0"/>
                <a:cs typeface="Times New Roman" panose="02020603050405020304" pitchFamily="18" charset="0"/>
              </a:rPr>
              <a:t>Lov ikke barnet, at du ikke vil sige det, barnet fortæller til nogen. </a:t>
            </a:r>
          </a:p>
          <a:p>
            <a:pPr eaLnBrk="1" hangingPunct="1">
              <a:spcBef>
                <a:spcPct val="0"/>
              </a:spcBef>
            </a:pPr>
            <a:r>
              <a:rPr lang="da-DK" altLang="da-DK" dirty="0">
                <a:latin typeface="Arial" panose="020B0604020202020204" pitchFamily="34" charset="0"/>
              </a:rPr>
              <a:t>Undgå at bagatellisere smerten/savnet ved at bruge fraser som …</a:t>
            </a:r>
            <a:r>
              <a:rPr lang="da-DK" altLang="da-DK" b="1" dirty="0">
                <a:latin typeface="Arial" panose="020B0604020202020204" pitchFamily="34" charset="0"/>
              </a:rPr>
              <a:t>tiden læger alle </a:t>
            </a:r>
            <a:r>
              <a:rPr lang="da-DK" altLang="da-DK" b="1" dirty="0" err="1">
                <a:latin typeface="Arial" panose="020B0604020202020204" pitchFamily="34" charset="0"/>
              </a:rPr>
              <a:t>sår….jeg</a:t>
            </a:r>
            <a:r>
              <a:rPr lang="da-DK" altLang="da-DK" b="1" dirty="0">
                <a:latin typeface="Arial" panose="020B0604020202020204" pitchFamily="34" charset="0"/>
              </a:rPr>
              <a:t> ved hvordan du føler…….overaktive hjælper         ( hvor man overtager smerten/sorgen ) </a:t>
            </a:r>
            <a:endParaRPr lang="da-DK" altLang="da-DK" dirty="0">
              <a:latin typeface="Arial" panose="020B0604020202020204" pitchFamily="34" charset="0"/>
            </a:endParaRPr>
          </a:p>
          <a:p>
            <a:r>
              <a:rPr lang="da-DK" altLang="da-DK" dirty="0">
                <a:latin typeface="Arial" panose="020B0604020202020204" pitchFamily="34" charset="0"/>
              </a:rPr>
              <a:t>have evnen til at se bagom barnets handling, spejling er at fortælle barnet det, som kan være på spil inden i det, men som det ikke viser eks: ” </a:t>
            </a:r>
            <a:r>
              <a:rPr lang="da-DK" altLang="da-DK" b="1" dirty="0">
                <a:latin typeface="Arial" panose="020B0604020202020204" pitchFamily="34" charset="0"/>
              </a:rPr>
              <a:t>dumme kælling</a:t>
            </a:r>
            <a:r>
              <a:rPr lang="da-DK" altLang="da-DK" dirty="0">
                <a:latin typeface="Arial" panose="020B0604020202020204" pitchFamily="34" charset="0"/>
              </a:rPr>
              <a:t> ” reaktion ” </a:t>
            </a:r>
            <a:r>
              <a:rPr lang="da-DK" altLang="da-DK" b="1" dirty="0">
                <a:latin typeface="Arial" panose="020B0604020202020204" pitchFamily="34" charset="0"/>
              </a:rPr>
              <a:t>her i huset taler man ordentligt !!!!” </a:t>
            </a:r>
            <a:r>
              <a:rPr lang="da-DK" altLang="da-DK" dirty="0">
                <a:latin typeface="Arial" panose="020B0604020202020204" pitchFamily="34" charset="0"/>
              </a:rPr>
              <a:t>eller også ” </a:t>
            </a:r>
            <a:r>
              <a:rPr lang="da-DK" altLang="da-DK" b="1" dirty="0">
                <a:latin typeface="Arial" panose="020B0604020202020204" pitchFamily="34" charset="0"/>
              </a:rPr>
              <a:t>jeg tror du er meget vred eller ked af det”</a:t>
            </a:r>
          </a:p>
          <a:p>
            <a:r>
              <a:rPr lang="da-DK" altLang="da-DK" b="1" dirty="0">
                <a:latin typeface="Arial" panose="020B0604020202020204" pitchFamily="34" charset="0"/>
              </a:rPr>
              <a:t>nej vi ved ikke, hvor længe du skal være her…- og nej vi ved ikke hvor du skal flytte hen, men så længe du er hos os passer vi på dig”</a:t>
            </a:r>
          </a:p>
          <a:p>
            <a:endParaRPr lang="da-DK" altLang="da-DK" dirty="0">
              <a:latin typeface="Times New Roman" panose="02020603050405020304" pitchFamily="18" charset="0"/>
              <a:cs typeface="Times New Roman" panose="02020603050405020304" pitchFamily="18" charset="0"/>
            </a:endParaRPr>
          </a:p>
          <a:p>
            <a:endParaRPr lang="da-DK" altLang="da-DK" dirty="0">
              <a:latin typeface="Times New Roman" panose="02020603050405020304" pitchFamily="18" charset="0"/>
              <a:cs typeface="Times New Roman" panose="02020603050405020304" pitchFamily="18" charset="0"/>
            </a:endParaRPr>
          </a:p>
          <a:p>
            <a:r>
              <a:rPr lang="da-DK" altLang="da-DK" b="1" dirty="0">
                <a:latin typeface="Times New Roman" panose="02020603050405020304" pitchFamily="18" charset="0"/>
                <a:cs typeface="Times New Roman" panose="02020603050405020304" pitchFamily="18" charset="0"/>
              </a:rPr>
              <a:t>Overgangsobjekter </a:t>
            </a:r>
          </a:p>
          <a:p>
            <a:r>
              <a:rPr lang="da-DK" altLang="da-DK" dirty="0">
                <a:latin typeface="Times New Roman" panose="02020603050405020304" pitchFamily="18" charset="0"/>
                <a:cs typeface="Times New Roman" panose="02020603050405020304" pitchFamily="18" charset="0"/>
              </a:rPr>
              <a:t>Psykoanalytikeren Winnicott bemærkede, hvordan børn ikke kun klyngede sig til deres forældre men også til bløde objekter, som de har et forhold til, som f.eks. tæpper, tøjdyr og andet og oplevede dem som meget betydningsfulde for barnets mulighed for at mestre adskillelsessituationer fyldt med angst og usikkerhed. Derfor kan ”en bamse”, som barnet er knyttet til, være til meget stor hjælp, når et barn flytter. Overgange kan lettes, idet barnet oplever en form for kontinuitet. </a:t>
            </a:r>
          </a:p>
          <a:p>
            <a:r>
              <a:rPr lang="da-DK" altLang="da-DK" dirty="0">
                <a:latin typeface="Times New Roman" panose="02020603050405020304" pitchFamily="18" charset="0"/>
                <a:cs typeface="Times New Roman" panose="02020603050405020304" pitchFamily="18" charset="0"/>
              </a:rPr>
              <a:t>Plejeforældrenes opgave er at få øje på disse objekter. De findes ikke altid som ting, men kan også være ritualer og vaner som fingrepillen og </a:t>
            </a:r>
            <a:r>
              <a:rPr lang="da-DK" altLang="da-DK" dirty="0" err="1">
                <a:latin typeface="Times New Roman" panose="02020603050405020304" pitchFamily="18" charset="0"/>
                <a:cs typeface="Times New Roman" panose="02020603050405020304" pitchFamily="18" charset="0"/>
              </a:rPr>
              <a:t>fingersutning</a:t>
            </a:r>
            <a:r>
              <a:rPr lang="da-DK" altLang="da-DK" dirty="0">
                <a:latin typeface="Times New Roman" panose="02020603050405020304" pitchFamily="18" charset="0"/>
                <a:cs typeface="Times New Roman" panose="02020603050405020304" pitchFamily="18" charset="0"/>
              </a:rPr>
              <a:t> eller en bestemt hobby  hos det større barn eller unge </a:t>
            </a:r>
          </a:p>
          <a:p>
            <a:endParaRPr lang="da-DK" altLang="da-DK" dirty="0">
              <a:latin typeface="Times New Roman" panose="02020603050405020304" pitchFamily="18" charset="0"/>
              <a:cs typeface="Times New Roman" panose="02020603050405020304" pitchFamily="18" charset="0"/>
            </a:endParaRPr>
          </a:p>
          <a:p>
            <a:r>
              <a:rPr lang="da-DK" altLang="da-DK" dirty="0">
                <a:latin typeface="Arial" panose="020B0604020202020204" pitchFamily="34" charset="0"/>
              </a:rPr>
              <a:t>Det vigtigste er ikke at opdrage, men at tale sammen. Børn har behov for vejledning og grænser, men de har endnu mere behov for, at forældre/voksne tager del i deres liv og hjælper dem med at håndtere tanker og følelser.</a:t>
            </a:r>
          </a:p>
          <a:p>
            <a:endParaRPr lang="da-DK" altLang="da-DK" dirty="0">
              <a:latin typeface="Times New Roman" panose="02020603050405020304" pitchFamily="18" charset="0"/>
              <a:cs typeface="Times New Roman" panose="02020603050405020304" pitchFamily="18" charset="0"/>
            </a:endParaRPr>
          </a:p>
          <a:p>
            <a:endParaRPr lang="da-DK" altLang="da-DK" dirty="0">
              <a:latin typeface="Times New Roman" panose="02020603050405020304" pitchFamily="18" charset="0"/>
              <a:cs typeface="Times New Roman" panose="02020603050405020304" pitchFamily="18" charset="0"/>
            </a:endParaRPr>
          </a:p>
          <a:p>
            <a:pPr eaLnBrk="1" hangingPunct="1">
              <a:spcBef>
                <a:spcPts val="1000"/>
              </a:spcBef>
              <a:buClr>
                <a:srgbClr val="90C226"/>
              </a:buClr>
              <a:buSzPct val="80000"/>
            </a:pPr>
            <a:r>
              <a:rPr lang="da-DK" altLang="da-DK" dirty="0">
                <a:solidFill>
                  <a:srgbClr val="404040"/>
                </a:solidFill>
                <a:latin typeface="Trebuchet MS" panose="020B0603020202020204" pitchFamily="34" charset="0"/>
              </a:rPr>
              <a:t>Bevar roen – målet er at minimere – ikke forværre, de følelser af frygt, skam, forlegenhed og skyld.</a:t>
            </a:r>
          </a:p>
          <a:p>
            <a:pPr eaLnBrk="1" hangingPunct="1">
              <a:spcBef>
                <a:spcPts val="1000"/>
              </a:spcBef>
              <a:buClr>
                <a:srgbClr val="90C226"/>
              </a:buClr>
              <a:buSzPct val="80000"/>
            </a:pPr>
            <a:r>
              <a:rPr lang="da-DK" altLang="da-DK" dirty="0">
                <a:solidFill>
                  <a:srgbClr val="404040"/>
                </a:solidFill>
                <a:latin typeface="Trebuchet MS" panose="020B0603020202020204" pitchFamily="34" charset="0"/>
              </a:rPr>
              <a:t>Få styr på dig selv og dine egne kropslige reaktioner, barnet aflæser dit kropssprog.</a:t>
            </a:r>
          </a:p>
          <a:p>
            <a:endParaRPr lang="da-DK" altLang="da-DK" dirty="0">
              <a:latin typeface="Times New Roman" panose="02020603050405020304" pitchFamily="18" charset="0"/>
              <a:cs typeface="Times New Roman" panose="02020603050405020304" pitchFamily="18" charset="0"/>
            </a:endParaRPr>
          </a:p>
          <a:p>
            <a:r>
              <a:rPr lang="da-DK" altLang="da-DK" dirty="0">
                <a:latin typeface="Times New Roman" panose="02020603050405020304" pitchFamily="18" charset="0"/>
                <a:cs typeface="Times New Roman" panose="02020603050405020304" pitchFamily="18" charset="0"/>
              </a:rPr>
              <a:t>-------------------------------------</a:t>
            </a:r>
          </a:p>
          <a:p>
            <a:r>
              <a:rPr lang="da-DK" altLang="da-DK" dirty="0">
                <a:latin typeface="Times New Roman" panose="02020603050405020304" pitchFamily="18" charset="0"/>
                <a:cs typeface="Times New Roman" panose="02020603050405020304" pitchFamily="18" charset="0"/>
              </a:rPr>
              <a:t>Skal ikke med her: </a:t>
            </a:r>
          </a:p>
          <a:p>
            <a:endParaRPr lang="da-DK" altLang="da-DK" dirty="0">
              <a:latin typeface="Times New Roman" panose="02020603050405020304" pitchFamily="18" charset="0"/>
              <a:cs typeface="Times New Roman" panose="02020603050405020304" pitchFamily="18" charset="0"/>
            </a:endParaRPr>
          </a:p>
          <a:p>
            <a:r>
              <a:rPr lang="da-DK" altLang="da-DK" dirty="0">
                <a:latin typeface="Arial" panose="020B0604020202020204" pitchFamily="34" charset="0"/>
              </a:rPr>
              <a:t>Det er </a:t>
            </a:r>
            <a:r>
              <a:rPr lang="da-DK" altLang="da-DK" b="1" i="1" dirty="0">
                <a:latin typeface="Arial" panose="020B0604020202020204" pitchFamily="34" charset="0"/>
              </a:rPr>
              <a:t>ikke</a:t>
            </a:r>
            <a:r>
              <a:rPr lang="da-DK" altLang="da-DK" dirty="0">
                <a:latin typeface="Arial" panose="020B0604020202020204" pitchFamily="34" charset="0"/>
              </a:rPr>
              <a:t> barnet, som skal tage en ” timeout ” da timeout indebære at isolere barnet, enten ved at sende det på værelset eller psykisk isolation. Når barnet bliver uroligt aktiveres dets tilknytningssystem, og så har barnet brug for at være tæt på forældrene/omsorgspersoner og få hjælp til at håndtere sine følelser.</a:t>
            </a:r>
          </a:p>
          <a:p>
            <a:r>
              <a:rPr lang="da-DK" altLang="da-DK" dirty="0">
                <a:latin typeface="Arial" panose="020B0604020202020204" pitchFamily="34" charset="0"/>
              </a:rPr>
              <a:t> </a:t>
            </a:r>
          </a:p>
          <a:p>
            <a:r>
              <a:rPr lang="da-DK" altLang="da-DK" dirty="0">
                <a:latin typeface="Arial" panose="020B0604020202020204" pitchFamily="34" charset="0"/>
              </a:rPr>
              <a:t>Det kan derimod være de voksne, som har brug for en </a:t>
            </a:r>
            <a:r>
              <a:rPr lang="da-DK" altLang="da-DK" b="1" i="1" dirty="0">
                <a:latin typeface="Arial" panose="020B0604020202020204" pitchFamily="34" charset="0"/>
              </a:rPr>
              <a:t>timeout</a:t>
            </a:r>
            <a:r>
              <a:rPr lang="da-DK" altLang="da-DK" dirty="0">
                <a:latin typeface="Arial" panose="020B0604020202020204" pitchFamily="34" charset="0"/>
              </a:rPr>
              <a:t> for at beskytte barnet.</a:t>
            </a:r>
          </a:p>
          <a:p>
            <a:r>
              <a:rPr lang="da-DK" altLang="da-DK" dirty="0">
                <a:latin typeface="Arial" panose="020B0604020202020204" pitchFamily="34" charset="0"/>
              </a:rPr>
              <a:t> </a:t>
            </a:r>
          </a:p>
        </p:txBody>
      </p:sp>
      <p:sp>
        <p:nvSpPr>
          <p:cNvPr id="2048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B0DE3D-235D-43B8-A53A-BFBFF3DA6183}" type="slidenum">
              <a:rPr lang="da-DK" altLang="da-DK" smtClean="0"/>
              <a:pPr/>
              <a:t>13</a:t>
            </a:fld>
            <a:endParaRPr lang="da-DK" alt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ChangeArrowheads="1" noTextEdit="1"/>
          </p:cNvSpPr>
          <p:nvPr>
            <p:ph type="sldImg"/>
          </p:nvPr>
        </p:nvSpPr>
        <p:spPr>
          <a:ln/>
        </p:spPr>
      </p:sp>
      <p:sp>
        <p:nvSpPr>
          <p:cNvPr id="22531"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2253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960D01-C33A-472F-B463-79C98B1C4ED2}" type="slidenum">
              <a:rPr lang="da-DK" altLang="da-DK" smtClean="0"/>
              <a:pPr/>
              <a:t>14</a:t>
            </a:fld>
            <a:endParaRPr lang="da-DK" altLang="da-DK"/>
          </a:p>
        </p:txBody>
      </p:sp>
    </p:spTree>
    <p:extLst>
      <p:ext uri="{BB962C8B-B14F-4D97-AF65-F5344CB8AC3E}">
        <p14:creationId xmlns:p14="http://schemas.microsoft.com/office/powerpoint/2010/main" val="124490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E87A75C3-4475-45EB-A6E4-DA48185020FE}" type="slidenum">
              <a:rPr lang="da-DK" altLang="da-DK" smtClean="0"/>
              <a:pPr>
                <a:defRPr/>
              </a:pPr>
              <a:t>15</a:t>
            </a:fld>
            <a:endParaRPr lang="da-DK" altLang="da-DK"/>
          </a:p>
        </p:txBody>
      </p:sp>
    </p:spTree>
    <p:extLst>
      <p:ext uri="{BB962C8B-B14F-4D97-AF65-F5344CB8AC3E}">
        <p14:creationId xmlns:p14="http://schemas.microsoft.com/office/powerpoint/2010/main" val="119572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slidebillede 1"/>
          <p:cNvSpPr>
            <a:spLocks noGrp="1" noRot="1" noChangeAspect="1" noChangeArrowheads="1" noTextEdit="1"/>
          </p:cNvSpPr>
          <p:nvPr>
            <p:ph type="sldImg"/>
          </p:nvPr>
        </p:nvSpPr>
        <p:spPr>
          <a:ln/>
        </p:spPr>
      </p:sp>
      <p:sp>
        <p:nvSpPr>
          <p:cNvPr id="25603"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2560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5EFD92-2F2A-409C-B7C8-DB5DB8C5A8F0}" type="slidenum">
              <a:rPr lang="da-DK" altLang="da-DK" smtClean="0"/>
              <a:pPr/>
              <a:t>16</a:t>
            </a:fld>
            <a:endParaRPr lang="da-DK" alt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slidebillede 1"/>
          <p:cNvSpPr>
            <a:spLocks noGrp="1" noRot="1" noChangeAspect="1" noTextEdit="1"/>
          </p:cNvSpPr>
          <p:nvPr>
            <p:ph type="sldImg"/>
          </p:nvPr>
        </p:nvSpPr>
        <p:spPr>
          <a:ln/>
        </p:spPr>
      </p:sp>
      <p:sp>
        <p:nvSpPr>
          <p:cNvPr id="27651" name="Pladsholder til noter 2"/>
          <p:cNvSpPr>
            <a:spLocks noGrp="1"/>
          </p:cNvSpPr>
          <p:nvPr>
            <p:ph type="body" idx="1"/>
          </p:nvPr>
        </p:nvSpPr>
        <p:spPr>
          <a:noFill/>
        </p:spPr>
        <p:txBody>
          <a:bodyPr/>
          <a:lstStyle/>
          <a:p>
            <a:endParaRPr lang="da-DK" altLang="da-DK">
              <a:latin typeface="Arial" panose="020B0604020202020204" pitchFamily="34" charset="0"/>
            </a:endParaRPr>
          </a:p>
        </p:txBody>
      </p:sp>
      <p:sp>
        <p:nvSpPr>
          <p:cNvPr id="2765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13F0D9-ABB0-410A-8A03-287030821A6C}" type="slidenum">
              <a:rPr lang="da-DK" altLang="da-DK" smtClean="0"/>
              <a:pPr/>
              <a:t>17</a:t>
            </a:fld>
            <a:endParaRPr lang="da-DK" alt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slidebillede 1"/>
          <p:cNvSpPr>
            <a:spLocks noGrp="1" noRot="1" noChangeAspect="1" noChangeArrowheads="1" noTextEdit="1"/>
          </p:cNvSpPr>
          <p:nvPr>
            <p:ph type="sldImg"/>
          </p:nvPr>
        </p:nvSpPr>
        <p:spPr>
          <a:ln/>
        </p:spPr>
      </p:sp>
      <p:sp>
        <p:nvSpPr>
          <p:cNvPr id="31747"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31748"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E36DE1-F55D-44B7-A433-4AC242F4A579}" type="slidenum">
              <a:rPr lang="da-DK" altLang="da-DK" smtClean="0"/>
              <a:pPr/>
              <a:t>18</a:t>
            </a:fld>
            <a:endParaRPr lang="da-DK" altLang="da-DK"/>
          </a:p>
        </p:txBody>
      </p:sp>
    </p:spTree>
    <p:extLst>
      <p:ext uri="{BB962C8B-B14F-4D97-AF65-F5344CB8AC3E}">
        <p14:creationId xmlns:p14="http://schemas.microsoft.com/office/powerpoint/2010/main" val="2326160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slidebillede 1"/>
          <p:cNvSpPr>
            <a:spLocks noGrp="1" noRot="1" noChangeAspect="1" noChangeArrowheads="1" noTextEdit="1"/>
          </p:cNvSpPr>
          <p:nvPr>
            <p:ph type="sldImg"/>
          </p:nvPr>
        </p:nvSpPr>
        <p:spPr>
          <a:ln/>
        </p:spPr>
      </p:sp>
      <p:sp>
        <p:nvSpPr>
          <p:cNvPr id="29699"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a:p>
            <a:endParaRPr lang="da-DK" altLang="da-DK" dirty="0">
              <a:latin typeface="Arial" panose="020B0604020202020204" pitchFamily="34" charset="0"/>
            </a:endParaRPr>
          </a:p>
        </p:txBody>
      </p:sp>
      <p:sp>
        <p:nvSpPr>
          <p:cNvPr id="2970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B67A00-9244-42DB-9B16-DE9808481F99}" type="slidenum">
              <a:rPr lang="da-DK" altLang="da-DK" smtClean="0"/>
              <a:pPr/>
              <a:t>19</a:t>
            </a:fld>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E87A75C3-4475-45EB-A6E4-DA48185020FE}" type="slidenum">
              <a:rPr lang="da-DK" altLang="da-DK" smtClean="0"/>
              <a:pPr>
                <a:defRPr/>
              </a:pPr>
              <a:t>2</a:t>
            </a:fld>
            <a:endParaRPr lang="da-DK" altLang="da-DK"/>
          </a:p>
        </p:txBody>
      </p:sp>
    </p:spTree>
    <p:extLst>
      <p:ext uri="{BB962C8B-B14F-4D97-AF65-F5344CB8AC3E}">
        <p14:creationId xmlns:p14="http://schemas.microsoft.com/office/powerpoint/2010/main" val="166850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slidebillede 1"/>
          <p:cNvSpPr>
            <a:spLocks noGrp="1" noRot="1" noChangeAspect="1" noChangeArrowheads="1" noTextEdit="1"/>
          </p:cNvSpPr>
          <p:nvPr>
            <p:ph type="sldImg"/>
          </p:nvPr>
        </p:nvSpPr>
        <p:spPr>
          <a:ln/>
        </p:spPr>
      </p:sp>
      <p:sp>
        <p:nvSpPr>
          <p:cNvPr id="29699"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a:p>
            <a:endParaRPr lang="da-DK" altLang="da-DK" dirty="0">
              <a:latin typeface="Arial" panose="020B0604020202020204" pitchFamily="34" charset="0"/>
            </a:endParaRPr>
          </a:p>
        </p:txBody>
      </p:sp>
      <p:sp>
        <p:nvSpPr>
          <p:cNvPr id="2970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B67A00-9244-42DB-9B16-DE9808481F99}" type="slidenum">
              <a:rPr lang="da-DK" altLang="da-DK" smtClean="0"/>
              <a:pPr/>
              <a:t>20</a:t>
            </a:fld>
            <a:endParaRPr lang="da-DK" altLang="da-DK"/>
          </a:p>
        </p:txBody>
      </p:sp>
    </p:spTree>
    <p:extLst>
      <p:ext uri="{BB962C8B-B14F-4D97-AF65-F5344CB8AC3E}">
        <p14:creationId xmlns:p14="http://schemas.microsoft.com/office/powerpoint/2010/main" val="1932098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slidebillede 1"/>
          <p:cNvSpPr>
            <a:spLocks noGrp="1" noRot="1" noChangeAspect="1" noTextEdit="1"/>
          </p:cNvSpPr>
          <p:nvPr>
            <p:ph type="sldImg"/>
          </p:nvPr>
        </p:nvSpPr>
        <p:spPr>
          <a:ln/>
        </p:spPr>
      </p:sp>
      <p:sp>
        <p:nvSpPr>
          <p:cNvPr id="33795"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33796"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CBA260-9F12-4567-951D-1C691903E4FE}" type="slidenum">
              <a:rPr lang="da-DK" altLang="da-DK" smtClean="0"/>
              <a:pPr/>
              <a:t>21</a:t>
            </a:fld>
            <a:endParaRPr lang="da-DK" alt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slidebillede 1"/>
          <p:cNvSpPr>
            <a:spLocks noGrp="1" noRot="1" noChangeAspect="1" noChangeArrowheads="1" noTextEdit="1"/>
          </p:cNvSpPr>
          <p:nvPr>
            <p:ph type="sldImg"/>
          </p:nvPr>
        </p:nvSpPr>
        <p:spPr>
          <a:ln/>
        </p:spPr>
      </p:sp>
      <p:sp>
        <p:nvSpPr>
          <p:cNvPr id="35843"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3584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155E5F-DEB6-469B-BD29-5FE3A56E6A70}" type="slidenum">
              <a:rPr lang="da-DK" altLang="da-DK" smtClean="0"/>
              <a:pPr/>
              <a:t>22</a:t>
            </a:fld>
            <a:endParaRPr lang="da-DK" alt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slidebillede 1"/>
          <p:cNvSpPr>
            <a:spLocks noGrp="1" noRot="1" noChangeAspect="1" noChangeArrowheads="1" noTextEdit="1"/>
          </p:cNvSpPr>
          <p:nvPr>
            <p:ph type="sldImg"/>
          </p:nvPr>
        </p:nvSpPr>
        <p:spPr>
          <a:ln/>
        </p:spPr>
      </p:sp>
      <p:sp>
        <p:nvSpPr>
          <p:cNvPr id="31747"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31748"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E36DE1-F55D-44B7-A433-4AC242F4A579}" type="slidenum">
              <a:rPr lang="da-DK" altLang="da-DK" smtClean="0"/>
              <a:pPr/>
              <a:t>23</a:t>
            </a:fld>
            <a:endParaRPr lang="da-DK" altLang="da-DK"/>
          </a:p>
        </p:txBody>
      </p:sp>
    </p:spTree>
    <p:extLst>
      <p:ext uri="{BB962C8B-B14F-4D97-AF65-F5344CB8AC3E}">
        <p14:creationId xmlns:p14="http://schemas.microsoft.com/office/powerpoint/2010/main" val="3764074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slidebillede 1"/>
          <p:cNvSpPr>
            <a:spLocks noGrp="1" noRot="1" noChangeAspect="1" noTextEdit="1"/>
          </p:cNvSpPr>
          <p:nvPr>
            <p:ph type="sldImg"/>
          </p:nvPr>
        </p:nvSpPr>
        <p:spPr>
          <a:ln/>
        </p:spPr>
      </p:sp>
      <p:sp>
        <p:nvSpPr>
          <p:cNvPr id="37891"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3789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99F3AB-880A-4E05-91B6-6B63875219B4}" type="slidenum">
              <a:rPr lang="da-DK" altLang="da-DK" smtClean="0"/>
              <a:pPr/>
              <a:t>24</a:t>
            </a:fld>
            <a:endParaRPr lang="da-DK" alt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E87A75C3-4475-45EB-A6E4-DA48185020FE}" type="slidenum">
              <a:rPr lang="da-DK" altLang="da-DK" smtClean="0"/>
              <a:pPr>
                <a:defRPr/>
              </a:pPr>
              <a:t>25</a:t>
            </a:fld>
            <a:endParaRPr lang="da-DK" altLang="da-DK"/>
          </a:p>
        </p:txBody>
      </p:sp>
    </p:spTree>
    <p:extLst>
      <p:ext uri="{BB962C8B-B14F-4D97-AF65-F5344CB8AC3E}">
        <p14:creationId xmlns:p14="http://schemas.microsoft.com/office/powerpoint/2010/main" val="1776513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slidebillede 1"/>
          <p:cNvSpPr>
            <a:spLocks noGrp="1" noRot="1" noChangeAspect="1" noChangeArrowheads="1" noTextEdit="1"/>
          </p:cNvSpPr>
          <p:nvPr>
            <p:ph type="sldImg"/>
          </p:nvPr>
        </p:nvSpPr>
        <p:spPr>
          <a:ln/>
        </p:spPr>
      </p:sp>
      <p:sp>
        <p:nvSpPr>
          <p:cNvPr id="40963"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4096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D38EE1-57E6-4C3B-8C4D-A25863373531}" type="slidenum">
              <a:rPr lang="da-DK" altLang="da-DK" smtClean="0"/>
              <a:pPr/>
              <a:t>26</a:t>
            </a:fld>
            <a:endParaRPr lang="da-DK" alt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dsholder til slidebillede 1"/>
          <p:cNvSpPr>
            <a:spLocks noGrp="1" noRot="1" noChangeAspect="1" noChangeArrowheads="1" noTextEdit="1"/>
          </p:cNvSpPr>
          <p:nvPr>
            <p:ph type="sldImg"/>
          </p:nvPr>
        </p:nvSpPr>
        <p:spPr>
          <a:ln/>
        </p:spPr>
      </p:sp>
      <p:sp>
        <p:nvSpPr>
          <p:cNvPr id="53251"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5325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950A99-CED8-420D-8859-730AEA01C504}" type="slidenum">
              <a:rPr lang="da-DK" altLang="da-DK" smtClean="0"/>
              <a:pPr/>
              <a:t>27</a:t>
            </a:fld>
            <a:endParaRPr lang="da-DK" alt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slidebillede 1"/>
          <p:cNvSpPr>
            <a:spLocks noGrp="1" noRot="1" noChangeAspect="1" noChangeArrowheads="1" noTextEdit="1"/>
          </p:cNvSpPr>
          <p:nvPr>
            <p:ph type="sldImg"/>
          </p:nvPr>
        </p:nvSpPr>
        <p:spPr>
          <a:ln/>
        </p:spPr>
      </p:sp>
      <p:sp>
        <p:nvSpPr>
          <p:cNvPr id="40963"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4096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D38EE1-57E6-4C3B-8C4D-A25863373531}" type="slidenum">
              <a:rPr lang="da-DK" altLang="da-DK" smtClean="0"/>
              <a:pPr/>
              <a:t>28</a:t>
            </a:fld>
            <a:endParaRPr lang="da-DK" altLang="da-DK"/>
          </a:p>
        </p:txBody>
      </p:sp>
    </p:spTree>
    <p:extLst>
      <p:ext uri="{BB962C8B-B14F-4D97-AF65-F5344CB8AC3E}">
        <p14:creationId xmlns:p14="http://schemas.microsoft.com/office/powerpoint/2010/main" val="4090765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dsholder til slidebillede 1"/>
          <p:cNvSpPr>
            <a:spLocks noGrp="1" noRot="1" noChangeAspect="1" noChangeArrowheads="1" noTextEdit="1"/>
          </p:cNvSpPr>
          <p:nvPr>
            <p:ph type="sldImg"/>
          </p:nvPr>
        </p:nvSpPr>
        <p:spPr>
          <a:ln/>
        </p:spPr>
      </p:sp>
      <p:sp>
        <p:nvSpPr>
          <p:cNvPr id="43011" name="Pladsholder til noter 2"/>
          <p:cNvSpPr>
            <a:spLocks noGrp="1" noChangeArrowheads="1"/>
          </p:cNvSpPr>
          <p:nvPr>
            <p:ph type="body" idx="1"/>
          </p:nvPr>
        </p:nvSpPr>
        <p:spPr>
          <a:noFill/>
        </p:spPr>
        <p:txBody>
          <a:bodyPr/>
          <a:lstStyle/>
          <a:p>
            <a:endParaRPr lang="da-DK" altLang="da-DK">
              <a:latin typeface="Arial" panose="020B0604020202020204" pitchFamily="34" charset="0"/>
            </a:endParaRPr>
          </a:p>
        </p:txBody>
      </p:sp>
      <p:sp>
        <p:nvSpPr>
          <p:cNvPr id="4301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9E9E11-DE85-4971-99D7-3D2D7BC53EDB}" type="slidenum">
              <a:rPr lang="da-DK" altLang="da-DK" smtClean="0"/>
              <a:pPr/>
              <a:t>29</a:t>
            </a:fld>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dsholder til slidebillede 1"/>
          <p:cNvSpPr>
            <a:spLocks noGrp="1" noRot="1" noChangeAspect="1" noChangeArrowheads="1" noTextEdit="1"/>
          </p:cNvSpPr>
          <p:nvPr>
            <p:ph type="sldImg"/>
          </p:nvPr>
        </p:nvSpPr>
        <p:spPr>
          <a:ln/>
        </p:spPr>
      </p:sp>
      <p:sp>
        <p:nvSpPr>
          <p:cNvPr id="7171" name="Pladsholder til noter 2"/>
          <p:cNvSpPr>
            <a:spLocks noGrp="1" noChangeArrowheads="1"/>
          </p:cNvSpPr>
          <p:nvPr>
            <p:ph type="body" idx="1"/>
          </p:nvPr>
        </p:nvSpPr>
        <p:spPr>
          <a:noFill/>
        </p:spPr>
        <p:txBody>
          <a:bodyPr/>
          <a:lstStyle/>
          <a:p>
            <a:endParaRPr lang="da-DK" altLang="da-DK">
              <a:latin typeface="Arial" panose="020B0604020202020204" pitchFamily="34" charset="0"/>
            </a:endParaRPr>
          </a:p>
        </p:txBody>
      </p:sp>
      <p:sp>
        <p:nvSpPr>
          <p:cNvPr id="717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00ABD9-9BA0-4D78-8CCE-B76118CDDE85}" type="slidenum">
              <a:rPr lang="da-DK" altLang="da-DK" smtClean="0"/>
              <a:pPr/>
              <a:t>3</a:t>
            </a:fld>
            <a:endParaRPr lang="da-DK" alt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dsholder til slidebillede 1"/>
          <p:cNvSpPr>
            <a:spLocks noGrp="1" noRot="1" noChangeAspect="1" noTextEdit="1"/>
          </p:cNvSpPr>
          <p:nvPr>
            <p:ph type="sldImg"/>
          </p:nvPr>
        </p:nvSpPr>
        <p:spPr>
          <a:ln/>
        </p:spPr>
      </p:sp>
      <p:sp>
        <p:nvSpPr>
          <p:cNvPr id="51203"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5120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CCB684-6788-4C2A-A258-710D1E3C5219}" type="slidenum">
              <a:rPr lang="da-DK" altLang="da-DK" smtClean="0"/>
              <a:pPr/>
              <a:t>30</a:t>
            </a:fld>
            <a:endParaRPr lang="da-DK" alt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dsholder til slidebillede 1"/>
          <p:cNvSpPr>
            <a:spLocks noGrp="1" noRot="1" noChangeAspect="1" noTextEdit="1"/>
          </p:cNvSpPr>
          <p:nvPr>
            <p:ph type="sldImg"/>
          </p:nvPr>
        </p:nvSpPr>
        <p:spPr>
          <a:ln/>
        </p:spPr>
      </p:sp>
      <p:sp>
        <p:nvSpPr>
          <p:cNvPr id="51203"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5120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CCB684-6788-4C2A-A258-710D1E3C5219}" type="slidenum">
              <a:rPr lang="da-DK" altLang="da-DK" smtClean="0"/>
              <a:pPr/>
              <a:t>31</a:t>
            </a:fld>
            <a:endParaRPr lang="da-DK" altLang="da-DK"/>
          </a:p>
        </p:txBody>
      </p:sp>
    </p:spTree>
    <p:extLst>
      <p:ext uri="{BB962C8B-B14F-4D97-AF65-F5344CB8AC3E}">
        <p14:creationId xmlns:p14="http://schemas.microsoft.com/office/powerpoint/2010/main" val="3257855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dsholder til slidebillede 1"/>
          <p:cNvSpPr>
            <a:spLocks noGrp="1" noRot="1" noChangeAspect="1" noChangeArrowheads="1" noTextEdit="1"/>
          </p:cNvSpPr>
          <p:nvPr>
            <p:ph type="sldImg"/>
          </p:nvPr>
        </p:nvSpPr>
        <p:spPr>
          <a:ln/>
        </p:spPr>
      </p:sp>
      <p:sp>
        <p:nvSpPr>
          <p:cNvPr id="45059" name="Pladsholder til noter 2"/>
          <p:cNvSpPr>
            <a:spLocks noGrp="1" noChangeArrowheads="1"/>
          </p:cNvSpPr>
          <p:nvPr>
            <p:ph type="body" idx="1"/>
          </p:nvPr>
        </p:nvSpPr>
        <p:spPr>
          <a:noFill/>
        </p:spPr>
        <p:txBody>
          <a:bodyPr/>
          <a:lstStyle/>
          <a:p>
            <a:endParaRPr lang="da-DK" altLang="da-DK">
              <a:latin typeface="Arial" panose="020B0604020202020204" pitchFamily="34" charset="0"/>
              <a:cs typeface="Arial" panose="020B0604020202020204" pitchFamily="34" charset="0"/>
            </a:endParaRPr>
          </a:p>
        </p:txBody>
      </p:sp>
      <p:sp>
        <p:nvSpPr>
          <p:cNvPr id="4506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C4365D-865F-4143-B9CE-4D605251886E}" type="slidenum">
              <a:rPr lang="da-DK" altLang="da-DK" smtClean="0"/>
              <a:pPr/>
              <a:t>32</a:t>
            </a:fld>
            <a:endParaRPr lang="da-DK" alt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dsholder til slidebillede 1"/>
          <p:cNvSpPr>
            <a:spLocks noGrp="1" noRot="1" noChangeAspect="1" noChangeArrowheads="1" noTextEdit="1"/>
          </p:cNvSpPr>
          <p:nvPr>
            <p:ph type="sldImg"/>
          </p:nvPr>
        </p:nvSpPr>
        <p:spPr>
          <a:ln/>
        </p:spPr>
      </p:sp>
      <p:sp>
        <p:nvSpPr>
          <p:cNvPr id="47107"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47108"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1B58B-C85C-4EAF-86BE-0DCC8147FE24}" type="slidenum">
              <a:rPr lang="da-DK" altLang="da-DK" smtClean="0"/>
              <a:pPr/>
              <a:t>33</a:t>
            </a:fld>
            <a:endParaRPr lang="da-DK" altLang="da-D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slidebillede 1"/>
          <p:cNvSpPr>
            <a:spLocks noGrp="1" noRot="1" noChangeAspect="1" noChangeArrowheads="1" noTextEdit="1"/>
          </p:cNvSpPr>
          <p:nvPr>
            <p:ph type="sldImg"/>
          </p:nvPr>
        </p:nvSpPr>
        <p:spPr>
          <a:ln/>
        </p:spPr>
      </p:sp>
      <p:sp>
        <p:nvSpPr>
          <p:cNvPr id="3" name="Pladsholder til noter 2">
            <a:extLst>
              <a:ext uri="{FF2B5EF4-FFF2-40B4-BE49-F238E27FC236}">
                <a16:creationId xmlns:a16="http://schemas.microsoft.com/office/drawing/2014/main" id="{C928ACE9-B292-4497-A1F2-20581EE05BA8}"/>
              </a:ext>
            </a:extLst>
          </p:cNvPr>
          <p:cNvSpPr>
            <a:spLocks noGrp="1"/>
          </p:cNvSpPr>
          <p:nvPr>
            <p:ph type="body" idx="1"/>
          </p:nvPr>
        </p:nvSpPr>
        <p:spPr/>
        <p:txBody>
          <a:bodyPr/>
          <a:lstStyle/>
          <a:p>
            <a:pPr>
              <a:defRPr/>
            </a:pPr>
            <a:endParaRPr lang="da-DK" dirty="0"/>
          </a:p>
        </p:txBody>
      </p:sp>
      <p:sp>
        <p:nvSpPr>
          <p:cNvPr id="49156"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F96DEF-78D8-4A39-BC77-BBE20A85AC00}" type="slidenum">
              <a:rPr lang="da-DK" altLang="da-DK" smtClean="0"/>
              <a:pPr/>
              <a:t>34</a:t>
            </a:fld>
            <a:endParaRPr lang="da-DK" altLang="da-D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p:cNvSpPr>
            <a:spLocks noGrp="1" noRot="1" noChangeAspect="1" noTextEdit="1"/>
          </p:cNvSpPr>
          <p:nvPr>
            <p:ph type="sldImg"/>
          </p:nvPr>
        </p:nvSpPr>
        <p:spPr>
          <a:xfrm>
            <a:off x="1187450" y="1239838"/>
            <a:ext cx="4459288" cy="3343275"/>
          </a:xfrm>
          <a:ln/>
        </p:spPr>
      </p:sp>
      <p:sp>
        <p:nvSpPr>
          <p:cNvPr id="8195"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8196"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EF1FBD-7C7C-4337-9C3F-3EB5D29ED96C}" type="slidenum">
              <a:rPr lang="da-DK" altLang="da-DK" smtClean="0"/>
              <a:pPr/>
              <a:t>35</a:t>
            </a:fld>
            <a:endParaRPr lang="da-DK" altLang="da-DK"/>
          </a:p>
        </p:txBody>
      </p:sp>
    </p:spTree>
    <p:extLst>
      <p:ext uri="{BB962C8B-B14F-4D97-AF65-F5344CB8AC3E}">
        <p14:creationId xmlns:p14="http://schemas.microsoft.com/office/powerpoint/2010/main" val="1449941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p:cNvSpPr>
            <a:spLocks noGrp="1" noRot="1" noChangeAspect="1" noTextEdit="1"/>
          </p:cNvSpPr>
          <p:nvPr>
            <p:ph type="sldImg"/>
          </p:nvPr>
        </p:nvSpPr>
        <p:spPr>
          <a:xfrm>
            <a:off x="1187450" y="1239838"/>
            <a:ext cx="4459288" cy="3343275"/>
          </a:xfrm>
          <a:ln/>
        </p:spPr>
      </p:sp>
      <p:sp>
        <p:nvSpPr>
          <p:cNvPr id="8195"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8196"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EF1FBD-7C7C-4337-9C3F-3EB5D29ED96C}" type="slidenum">
              <a:rPr lang="da-DK" altLang="da-DK" smtClean="0"/>
              <a:pPr/>
              <a:t>36</a:t>
            </a:fld>
            <a:endParaRPr lang="da-DK" altLang="da-DK"/>
          </a:p>
        </p:txBody>
      </p:sp>
    </p:spTree>
    <p:extLst>
      <p:ext uri="{BB962C8B-B14F-4D97-AF65-F5344CB8AC3E}">
        <p14:creationId xmlns:p14="http://schemas.microsoft.com/office/powerpoint/2010/main" val="190212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87450" y="1239838"/>
            <a:ext cx="4459288" cy="334327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A044ABD-6E08-435C-8A8F-885E068586E4}" type="slidenum">
              <a:rPr lang="da-DK" smtClean="0"/>
              <a:t>37</a:t>
            </a:fld>
            <a:endParaRPr lang="da-DK"/>
          </a:p>
        </p:txBody>
      </p:sp>
    </p:spTree>
    <p:extLst>
      <p:ext uri="{BB962C8B-B14F-4D97-AF65-F5344CB8AC3E}">
        <p14:creationId xmlns:p14="http://schemas.microsoft.com/office/powerpoint/2010/main" val="3508789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dsholder til slidebillede 1"/>
          <p:cNvSpPr>
            <a:spLocks noGrp="1" noRot="1" noChangeAspect="1" noTextEdit="1"/>
          </p:cNvSpPr>
          <p:nvPr>
            <p:ph type="sldImg"/>
          </p:nvPr>
        </p:nvSpPr>
        <p:spPr>
          <a:ln/>
        </p:spPr>
      </p:sp>
      <p:sp>
        <p:nvSpPr>
          <p:cNvPr id="51203"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5120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CCB684-6788-4C2A-A258-710D1E3C5219}" type="slidenum">
              <a:rPr lang="da-DK" altLang="da-DK" smtClean="0"/>
              <a:pPr/>
              <a:t>38</a:t>
            </a:fld>
            <a:endParaRPr lang="da-DK" altLang="da-DK"/>
          </a:p>
        </p:txBody>
      </p:sp>
    </p:spTree>
    <p:extLst>
      <p:ext uri="{BB962C8B-B14F-4D97-AF65-F5344CB8AC3E}">
        <p14:creationId xmlns:p14="http://schemas.microsoft.com/office/powerpoint/2010/main" val="502993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slidebillede 1"/>
          <p:cNvSpPr>
            <a:spLocks noGrp="1" noRot="1" noChangeAspect="1" noTextEdit="1"/>
          </p:cNvSpPr>
          <p:nvPr>
            <p:ph type="sldImg"/>
          </p:nvPr>
        </p:nvSpPr>
        <p:spPr>
          <a:xfrm>
            <a:off x="1187450" y="1239838"/>
            <a:ext cx="4459288" cy="3343275"/>
          </a:xfrm>
          <a:ln/>
        </p:spPr>
      </p:sp>
      <p:sp>
        <p:nvSpPr>
          <p:cNvPr id="27651" name="Pladsholder til noter 2"/>
          <p:cNvSpPr>
            <a:spLocks noGrp="1"/>
          </p:cNvSpPr>
          <p:nvPr>
            <p:ph type="body" idx="1"/>
          </p:nvPr>
        </p:nvSpPr>
        <p:spPr>
          <a:noFill/>
        </p:spPr>
        <p:txBody>
          <a:bodyPr/>
          <a:lstStyle/>
          <a:p>
            <a:endParaRPr lang="da-DK" altLang="da-DK" b="1">
              <a:latin typeface="Arial" panose="020B0604020202020204" pitchFamily="34" charset="0"/>
            </a:endParaRPr>
          </a:p>
        </p:txBody>
      </p:sp>
      <p:sp>
        <p:nvSpPr>
          <p:cNvPr id="2765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EC88E-B68E-4725-9D4F-CA1EF6814A52}" type="slidenum">
              <a:rPr lang="da-DK" altLang="da-DK" smtClean="0"/>
              <a:pPr/>
              <a:t>39</a:t>
            </a:fld>
            <a:endParaRPr lang="da-DK" altLang="da-DK"/>
          </a:p>
        </p:txBody>
      </p:sp>
    </p:spTree>
    <p:extLst>
      <p:ext uri="{BB962C8B-B14F-4D97-AF65-F5344CB8AC3E}">
        <p14:creationId xmlns:p14="http://schemas.microsoft.com/office/powerpoint/2010/main" val="242667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slidebillede 1"/>
          <p:cNvSpPr>
            <a:spLocks noGrp="1" noRot="1" noChangeAspect="1" noChangeArrowheads="1" noTextEdit="1"/>
          </p:cNvSpPr>
          <p:nvPr>
            <p:ph type="sldImg"/>
          </p:nvPr>
        </p:nvSpPr>
        <p:spPr>
          <a:ln/>
        </p:spPr>
      </p:sp>
      <p:sp>
        <p:nvSpPr>
          <p:cNvPr id="9219"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922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AD0505-C937-4922-A878-7D1A315514D7}" type="slidenum">
              <a:rPr lang="da-DK" altLang="da-DK" smtClean="0"/>
              <a:pPr/>
              <a:t>4</a:t>
            </a:fld>
            <a:endParaRPr lang="da-DK" altLang="da-DK"/>
          </a:p>
        </p:txBody>
      </p:sp>
    </p:spTree>
    <p:extLst>
      <p:ext uri="{BB962C8B-B14F-4D97-AF65-F5344CB8AC3E}">
        <p14:creationId xmlns:p14="http://schemas.microsoft.com/office/powerpoint/2010/main" val="2790887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slidebillede 1"/>
          <p:cNvSpPr>
            <a:spLocks noGrp="1" noRot="1" noChangeAspect="1" noTextEdit="1"/>
          </p:cNvSpPr>
          <p:nvPr>
            <p:ph type="sldImg"/>
          </p:nvPr>
        </p:nvSpPr>
        <p:spPr>
          <a:xfrm>
            <a:off x="1187450" y="1239838"/>
            <a:ext cx="4459288" cy="3343275"/>
          </a:xfrm>
          <a:ln/>
        </p:spPr>
      </p:sp>
      <p:sp>
        <p:nvSpPr>
          <p:cNvPr id="27651" name="Pladsholder til noter 2"/>
          <p:cNvSpPr>
            <a:spLocks noGrp="1"/>
          </p:cNvSpPr>
          <p:nvPr>
            <p:ph type="body" idx="1"/>
          </p:nvPr>
        </p:nvSpPr>
        <p:spPr>
          <a:noFill/>
        </p:spPr>
        <p:txBody>
          <a:bodyPr/>
          <a:lstStyle/>
          <a:p>
            <a:endParaRPr lang="da-DK" altLang="da-DK" b="1">
              <a:latin typeface="Arial" panose="020B0604020202020204" pitchFamily="34" charset="0"/>
            </a:endParaRPr>
          </a:p>
        </p:txBody>
      </p:sp>
      <p:sp>
        <p:nvSpPr>
          <p:cNvPr id="2765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EC88E-B68E-4725-9D4F-CA1EF6814A52}" type="slidenum">
              <a:rPr lang="da-DK" altLang="da-DK" smtClean="0"/>
              <a:pPr/>
              <a:t>40</a:t>
            </a:fld>
            <a:endParaRPr lang="da-DK" altLang="da-DK"/>
          </a:p>
        </p:txBody>
      </p:sp>
    </p:spTree>
    <p:extLst>
      <p:ext uri="{BB962C8B-B14F-4D97-AF65-F5344CB8AC3E}">
        <p14:creationId xmlns:p14="http://schemas.microsoft.com/office/powerpoint/2010/main" val="777991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dsholder til slidebillede 1"/>
          <p:cNvSpPr>
            <a:spLocks noGrp="1" noRot="1" noChangeAspect="1" noTextEdit="1"/>
          </p:cNvSpPr>
          <p:nvPr>
            <p:ph type="sldImg"/>
          </p:nvPr>
        </p:nvSpPr>
        <p:spPr>
          <a:xfrm>
            <a:off x="1187450" y="1239838"/>
            <a:ext cx="4459288" cy="3343275"/>
          </a:xfrm>
          <a:ln/>
        </p:spPr>
      </p:sp>
      <p:sp>
        <p:nvSpPr>
          <p:cNvPr id="6147"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6148"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9CD9F8-D8F9-461F-A422-8361FD657B20}" type="slidenum">
              <a:rPr lang="da-DK" altLang="da-DK" smtClean="0"/>
              <a:pPr/>
              <a:t>41</a:t>
            </a:fld>
            <a:endParaRPr lang="da-DK" altLang="da-DK"/>
          </a:p>
        </p:txBody>
      </p:sp>
    </p:spTree>
    <p:extLst>
      <p:ext uri="{BB962C8B-B14F-4D97-AF65-F5344CB8AC3E}">
        <p14:creationId xmlns:p14="http://schemas.microsoft.com/office/powerpoint/2010/main" val="1168492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dsholder til slidebillede 1"/>
          <p:cNvSpPr>
            <a:spLocks noGrp="1" noRot="1" noChangeAspect="1" noTextEdit="1"/>
          </p:cNvSpPr>
          <p:nvPr>
            <p:ph type="sldImg"/>
          </p:nvPr>
        </p:nvSpPr>
        <p:spPr>
          <a:xfrm>
            <a:off x="1187450" y="1239838"/>
            <a:ext cx="4459288" cy="3343275"/>
          </a:xfrm>
          <a:ln/>
        </p:spPr>
      </p:sp>
      <p:sp>
        <p:nvSpPr>
          <p:cNvPr id="6147" name="Pladsholder til noter 2"/>
          <p:cNvSpPr>
            <a:spLocks noGrp="1"/>
          </p:cNvSpPr>
          <p:nvPr>
            <p:ph type="body" idx="1"/>
          </p:nvPr>
        </p:nvSpPr>
        <p:spPr>
          <a:noFill/>
        </p:spPr>
        <p:txBody>
          <a:bodyPr/>
          <a:lstStyle/>
          <a:p>
            <a:endParaRPr lang="da-DK" altLang="da-DK" dirty="0">
              <a:latin typeface="Arial" panose="020B0604020202020204" pitchFamily="34" charset="0"/>
            </a:endParaRPr>
          </a:p>
        </p:txBody>
      </p:sp>
      <p:sp>
        <p:nvSpPr>
          <p:cNvPr id="6148"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9CD9F8-D8F9-461F-A422-8361FD657B20}" type="slidenum">
              <a:rPr lang="da-DK" altLang="da-DK" smtClean="0"/>
              <a:pPr/>
              <a:t>42</a:t>
            </a:fld>
            <a:endParaRPr lang="da-DK" altLang="da-DK"/>
          </a:p>
        </p:txBody>
      </p:sp>
    </p:spTree>
    <p:extLst>
      <p:ext uri="{BB962C8B-B14F-4D97-AF65-F5344CB8AC3E}">
        <p14:creationId xmlns:p14="http://schemas.microsoft.com/office/powerpoint/2010/main" val="4256231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dsholder til slidebillede 1">
            <a:extLst>
              <a:ext uri="{FF2B5EF4-FFF2-40B4-BE49-F238E27FC236}">
                <a16:creationId xmlns:a16="http://schemas.microsoft.com/office/drawing/2014/main" id="{833A2F23-B28C-4807-BE56-D9F8437E6D92}"/>
              </a:ext>
            </a:extLst>
          </p:cNvPr>
          <p:cNvSpPr>
            <a:spLocks noGrp="1" noRot="1" noChangeAspect="1" noChangeArrowheads="1" noTextEdit="1"/>
          </p:cNvSpPr>
          <p:nvPr>
            <p:ph type="sldImg"/>
          </p:nvPr>
        </p:nvSpPr>
        <p:spPr>
          <a:ln/>
        </p:spPr>
      </p:sp>
      <p:sp>
        <p:nvSpPr>
          <p:cNvPr id="64515" name="Pladsholder til noter 2">
            <a:extLst>
              <a:ext uri="{FF2B5EF4-FFF2-40B4-BE49-F238E27FC236}">
                <a16:creationId xmlns:a16="http://schemas.microsoft.com/office/drawing/2014/main" id="{0E8BADA7-ED14-4573-A1FB-48B54FCD05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ltLang="da-DK">
              <a:latin typeface="Arial" panose="020B0604020202020204" pitchFamily="34" charset="0"/>
            </a:endParaRPr>
          </a:p>
        </p:txBody>
      </p:sp>
      <p:sp>
        <p:nvSpPr>
          <p:cNvPr id="64516" name="Pladsholder til slidenummer 3">
            <a:extLst>
              <a:ext uri="{FF2B5EF4-FFF2-40B4-BE49-F238E27FC236}">
                <a16:creationId xmlns:a16="http://schemas.microsoft.com/office/drawing/2014/main" id="{50CE13DE-5ECE-48E5-A38C-177C457F89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D61C27-E71B-4C66-9757-21E299556652}" type="slidenum">
              <a:rPr lang="da-DK" altLang="da-DK" smtClean="0"/>
              <a:pPr/>
              <a:t>43</a:t>
            </a:fld>
            <a:endParaRPr lang="da-DK" alt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dsholder til slidebillede 1"/>
          <p:cNvSpPr>
            <a:spLocks noGrp="1" noRot="1" noChangeAspect="1" noChangeArrowheads="1" noTextEdit="1"/>
          </p:cNvSpPr>
          <p:nvPr>
            <p:ph type="sldImg"/>
          </p:nvPr>
        </p:nvSpPr>
        <p:spPr>
          <a:ln/>
        </p:spPr>
      </p:sp>
      <p:sp>
        <p:nvSpPr>
          <p:cNvPr id="71683"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71684"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B6A706-5579-433E-B42C-D5571E34BB95}" type="slidenum">
              <a:rPr lang="da-DK" altLang="da-DK" smtClean="0"/>
              <a:pPr/>
              <a:t>44</a:t>
            </a:fld>
            <a:endParaRPr lang="da-DK" altLang="da-DK"/>
          </a:p>
        </p:txBody>
      </p:sp>
    </p:spTree>
    <p:extLst>
      <p:ext uri="{BB962C8B-B14F-4D97-AF65-F5344CB8AC3E}">
        <p14:creationId xmlns:p14="http://schemas.microsoft.com/office/powerpoint/2010/main" val="4249132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dsholder til slidebillede 1"/>
          <p:cNvSpPr>
            <a:spLocks noGrp="1" noRot="1" noChangeAspect="1" noChangeArrowheads="1" noTextEdit="1"/>
          </p:cNvSpPr>
          <p:nvPr>
            <p:ph type="sldImg"/>
          </p:nvPr>
        </p:nvSpPr>
        <p:spPr>
          <a:ln/>
        </p:spPr>
      </p:sp>
      <p:sp>
        <p:nvSpPr>
          <p:cNvPr id="73731" name="Pladsholder til noter 2"/>
          <p:cNvSpPr>
            <a:spLocks noGrp="1" noChangeArrowheads="1"/>
          </p:cNvSpPr>
          <p:nvPr>
            <p:ph type="body" idx="1"/>
          </p:nvPr>
        </p:nvSpPr>
        <p:spPr>
          <a:noFill/>
        </p:spPr>
        <p:txBody>
          <a:bodyPr/>
          <a:lstStyle/>
          <a:p>
            <a:endParaRPr lang="da-DK" altLang="da-DK">
              <a:latin typeface="Arial" panose="020B0604020202020204" pitchFamily="34" charset="0"/>
            </a:endParaRPr>
          </a:p>
        </p:txBody>
      </p:sp>
      <p:sp>
        <p:nvSpPr>
          <p:cNvPr id="7373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72915-113B-47A7-870C-E7B2728125DB}" type="slidenum">
              <a:rPr lang="da-DK" altLang="da-DK" smtClean="0"/>
              <a:pPr/>
              <a:t>45</a:t>
            </a:fld>
            <a:endParaRPr lang="da-DK" altLang="da-DK"/>
          </a:p>
        </p:txBody>
      </p:sp>
    </p:spTree>
    <p:extLst>
      <p:ext uri="{BB962C8B-B14F-4D97-AF65-F5344CB8AC3E}">
        <p14:creationId xmlns:p14="http://schemas.microsoft.com/office/powerpoint/2010/main" val="4074461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dsholder til slidebillede 1"/>
          <p:cNvSpPr>
            <a:spLocks noGrp="1" noRot="1" noChangeAspect="1" noChangeArrowheads="1" noTextEdit="1"/>
          </p:cNvSpPr>
          <p:nvPr>
            <p:ph type="sldImg"/>
          </p:nvPr>
        </p:nvSpPr>
        <p:spPr>
          <a:ln/>
        </p:spPr>
      </p:sp>
      <p:sp>
        <p:nvSpPr>
          <p:cNvPr id="73731" name="Pladsholder til noter 2"/>
          <p:cNvSpPr>
            <a:spLocks noGrp="1" noChangeArrowheads="1"/>
          </p:cNvSpPr>
          <p:nvPr>
            <p:ph type="body" idx="1"/>
          </p:nvPr>
        </p:nvSpPr>
        <p:spPr>
          <a:noFill/>
        </p:spPr>
        <p:txBody>
          <a:bodyPr/>
          <a:lstStyle/>
          <a:p>
            <a:endParaRPr lang="da-DK" altLang="da-DK">
              <a:latin typeface="Arial" panose="020B0604020202020204" pitchFamily="34" charset="0"/>
            </a:endParaRPr>
          </a:p>
        </p:txBody>
      </p:sp>
      <p:sp>
        <p:nvSpPr>
          <p:cNvPr id="73732"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72915-113B-47A7-870C-E7B2728125DB}" type="slidenum">
              <a:rPr lang="da-DK" altLang="da-DK" smtClean="0"/>
              <a:pPr/>
              <a:t>46</a:t>
            </a:fld>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dsholder til slidebillede 1"/>
          <p:cNvSpPr>
            <a:spLocks noGrp="1" noRot="1" noChangeAspect="1" noChangeArrowheads="1" noTextEdit="1"/>
          </p:cNvSpPr>
          <p:nvPr>
            <p:ph type="sldImg"/>
          </p:nvPr>
        </p:nvSpPr>
        <p:spPr>
          <a:ln/>
        </p:spPr>
      </p:sp>
      <p:sp>
        <p:nvSpPr>
          <p:cNvPr id="11267"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11268"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0C8736-045D-4803-B21F-2A8A5D2ACF42}" type="slidenum">
              <a:rPr lang="da-DK" altLang="da-DK" smtClean="0"/>
              <a:pPr/>
              <a:t>5</a:t>
            </a:fld>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slidebillede 1"/>
          <p:cNvSpPr>
            <a:spLocks noGrp="1" noRot="1" noChangeAspect="1" noChangeArrowheads="1" noTextEdit="1"/>
          </p:cNvSpPr>
          <p:nvPr>
            <p:ph type="sldImg"/>
          </p:nvPr>
        </p:nvSpPr>
        <p:spPr>
          <a:ln/>
        </p:spPr>
      </p:sp>
      <p:sp>
        <p:nvSpPr>
          <p:cNvPr id="9219"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922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AD0505-C937-4922-A878-7D1A315514D7}" type="slidenum">
              <a:rPr lang="da-DK" altLang="da-DK" smtClean="0"/>
              <a:pPr/>
              <a:t>6</a:t>
            </a:fld>
            <a:endParaRPr lang="da-DK"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dsholder til slidebillede 1">
            <a:extLst>
              <a:ext uri="{FF2B5EF4-FFF2-40B4-BE49-F238E27FC236}">
                <a16:creationId xmlns:a16="http://schemas.microsoft.com/office/drawing/2014/main" id="{3DBF896C-601B-422B-92F2-37A22F32D615}"/>
              </a:ext>
            </a:extLst>
          </p:cNvPr>
          <p:cNvSpPr>
            <a:spLocks noGrp="1" noRot="1" noChangeAspect="1" noChangeArrowheads="1" noTextEdit="1"/>
          </p:cNvSpPr>
          <p:nvPr>
            <p:ph type="sldImg"/>
          </p:nvPr>
        </p:nvSpPr>
        <p:spPr>
          <a:ln/>
        </p:spPr>
      </p:sp>
      <p:sp>
        <p:nvSpPr>
          <p:cNvPr id="55299" name="Pladsholder til noter 2">
            <a:extLst>
              <a:ext uri="{FF2B5EF4-FFF2-40B4-BE49-F238E27FC236}">
                <a16:creationId xmlns:a16="http://schemas.microsoft.com/office/drawing/2014/main" id="{1F448319-500C-4D88-96CE-43AE6458A9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ltLang="da-DK" dirty="0">
              <a:latin typeface="Arial" panose="020B0604020202020204" pitchFamily="34" charset="0"/>
            </a:endParaRPr>
          </a:p>
        </p:txBody>
      </p:sp>
      <p:sp>
        <p:nvSpPr>
          <p:cNvPr id="55300" name="Pladsholder til slidenummer 3">
            <a:extLst>
              <a:ext uri="{FF2B5EF4-FFF2-40B4-BE49-F238E27FC236}">
                <a16:creationId xmlns:a16="http://schemas.microsoft.com/office/drawing/2014/main" id="{2B147D68-B0E7-4762-9486-FB3B17DF625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955A86-C972-49D8-B613-527931FF566F}" type="slidenum">
              <a:rPr lang="da-DK" altLang="da-DK" smtClean="0"/>
              <a:pPr/>
              <a:t>7</a:t>
            </a:fld>
            <a:endParaRPr lang="da-DK" alt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slidebillede 1"/>
          <p:cNvSpPr>
            <a:spLocks noGrp="1" noRot="1" noChangeAspect="1" noChangeArrowheads="1" noTextEdit="1"/>
          </p:cNvSpPr>
          <p:nvPr>
            <p:ph type="sldImg"/>
          </p:nvPr>
        </p:nvSpPr>
        <p:spPr>
          <a:ln/>
        </p:spPr>
      </p:sp>
      <p:sp>
        <p:nvSpPr>
          <p:cNvPr id="9219" name="Pladsholder til noter 2"/>
          <p:cNvSpPr>
            <a:spLocks noGrp="1" noChangeArrowheads="1"/>
          </p:cNvSpPr>
          <p:nvPr>
            <p:ph type="body" idx="1"/>
          </p:nvPr>
        </p:nvSpPr>
        <p:spPr>
          <a:noFill/>
        </p:spPr>
        <p:txBody>
          <a:bodyPr/>
          <a:lstStyle/>
          <a:p>
            <a:endParaRPr lang="da-DK" altLang="da-DK" dirty="0">
              <a:latin typeface="Arial" panose="020B0604020202020204" pitchFamily="34" charset="0"/>
            </a:endParaRPr>
          </a:p>
        </p:txBody>
      </p:sp>
      <p:sp>
        <p:nvSpPr>
          <p:cNvPr id="9220"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AD0505-C937-4922-A878-7D1A315514D7}" type="slidenum">
              <a:rPr lang="da-DK" altLang="da-DK" smtClean="0"/>
              <a:pPr/>
              <a:t>8</a:t>
            </a:fld>
            <a:endParaRPr lang="da-DK" altLang="da-DK"/>
          </a:p>
        </p:txBody>
      </p:sp>
    </p:spTree>
    <p:extLst>
      <p:ext uri="{BB962C8B-B14F-4D97-AF65-F5344CB8AC3E}">
        <p14:creationId xmlns:p14="http://schemas.microsoft.com/office/powerpoint/2010/main" val="237503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slidebillede 1"/>
          <p:cNvSpPr>
            <a:spLocks noGrp="1" noRot="1" noChangeAspect="1" noChangeArrowheads="1" noTextEdit="1"/>
          </p:cNvSpPr>
          <p:nvPr>
            <p:ph type="sldImg"/>
          </p:nvPr>
        </p:nvSpPr>
        <p:spPr>
          <a:ln/>
        </p:spPr>
      </p:sp>
      <p:sp>
        <p:nvSpPr>
          <p:cNvPr id="18435" name="Pladsholder til noter 2"/>
          <p:cNvSpPr>
            <a:spLocks noGrp="1" noChangeArrowheads="1"/>
          </p:cNvSpPr>
          <p:nvPr>
            <p:ph type="body" idx="1"/>
          </p:nvPr>
        </p:nvSpPr>
        <p:spPr>
          <a:noFill/>
        </p:spPr>
        <p:txBody>
          <a:bodyPr/>
          <a:lstStyle/>
          <a:p>
            <a:endParaRPr lang="da-DK" altLang="da-DK">
              <a:latin typeface="Arial" panose="020B0604020202020204" pitchFamily="34" charset="0"/>
            </a:endParaRPr>
          </a:p>
        </p:txBody>
      </p:sp>
      <p:sp>
        <p:nvSpPr>
          <p:cNvPr id="18436" name="Pladsholder til slide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4FDF5C-040E-47A7-8FB9-ECADD112275B}" type="slidenum">
              <a:rPr lang="da-DK" altLang="da-DK" smtClean="0"/>
              <a:pPr/>
              <a:t>9</a:t>
            </a:fld>
            <a:endParaRPr lang="da-DK" alt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592B2DA6-6BEA-41D5-ADF5-F931B3A68171}" type="slidenum">
              <a:rPr lang="da-DK" altLang="da-DK"/>
              <a:pPr>
                <a:defRPr/>
              </a:pPr>
              <a:t>‹nr.›</a:t>
            </a:fld>
            <a:endParaRPr lang="da-DK" altLang="da-DK"/>
          </a:p>
        </p:txBody>
      </p:sp>
    </p:spTree>
    <p:extLst>
      <p:ext uri="{BB962C8B-B14F-4D97-AF65-F5344CB8AC3E}">
        <p14:creationId xmlns:p14="http://schemas.microsoft.com/office/powerpoint/2010/main" val="299593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1106005B-C524-4384-A157-86B7AA7BA95D}" type="slidenum">
              <a:rPr lang="da-DK" altLang="da-DK"/>
              <a:pPr>
                <a:defRPr/>
              </a:pPr>
              <a:t>‹nr.›</a:t>
            </a:fld>
            <a:endParaRPr lang="da-DK" altLang="da-DK"/>
          </a:p>
        </p:txBody>
      </p:sp>
    </p:spTree>
    <p:extLst>
      <p:ext uri="{BB962C8B-B14F-4D97-AF65-F5344CB8AC3E}">
        <p14:creationId xmlns:p14="http://schemas.microsoft.com/office/powerpoint/2010/main" val="358817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C3BDAE20-5C3A-439C-91A7-547F9490D5B8}" type="slidenum">
              <a:rPr lang="da-DK" altLang="da-DK"/>
              <a:pPr>
                <a:defRPr/>
              </a:pPr>
              <a:t>‹nr.›</a:t>
            </a:fld>
            <a:endParaRPr lang="da-DK" altLang="da-DK"/>
          </a:p>
        </p:txBody>
      </p:sp>
    </p:spTree>
    <p:extLst>
      <p:ext uri="{BB962C8B-B14F-4D97-AF65-F5344CB8AC3E}">
        <p14:creationId xmlns:p14="http://schemas.microsoft.com/office/powerpoint/2010/main" val="366710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3E238F9B-A6CE-459D-BB45-649CBE1D8C49}" type="slidenum">
              <a:rPr lang="da-DK" altLang="da-DK"/>
              <a:pPr>
                <a:defRPr/>
              </a:pPr>
              <a:t>‹nr.›</a:t>
            </a:fld>
            <a:endParaRPr lang="da-DK" altLang="da-DK"/>
          </a:p>
        </p:txBody>
      </p:sp>
    </p:spTree>
    <p:extLst>
      <p:ext uri="{BB962C8B-B14F-4D97-AF65-F5344CB8AC3E}">
        <p14:creationId xmlns:p14="http://schemas.microsoft.com/office/powerpoint/2010/main" val="416864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5"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6"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EBD807B3-989F-4464-B1B4-5D93BFDF45B5}" type="slidenum">
              <a:rPr lang="da-DK" altLang="da-DK"/>
              <a:pPr>
                <a:defRPr/>
              </a:pPr>
              <a:t>‹nr.›</a:t>
            </a:fld>
            <a:endParaRPr lang="da-DK" altLang="da-DK"/>
          </a:p>
        </p:txBody>
      </p:sp>
    </p:spTree>
    <p:extLst>
      <p:ext uri="{BB962C8B-B14F-4D97-AF65-F5344CB8AC3E}">
        <p14:creationId xmlns:p14="http://schemas.microsoft.com/office/powerpoint/2010/main" val="2177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B52D882B-2A02-463E-AE9A-BDBD801927E8}" type="slidenum">
              <a:rPr lang="da-DK" altLang="da-DK"/>
              <a:pPr>
                <a:defRPr/>
              </a:pPr>
              <a:t>‹nr.›</a:t>
            </a:fld>
            <a:endParaRPr lang="da-DK" altLang="da-DK"/>
          </a:p>
        </p:txBody>
      </p:sp>
    </p:spTree>
    <p:extLst>
      <p:ext uri="{BB962C8B-B14F-4D97-AF65-F5344CB8AC3E}">
        <p14:creationId xmlns:p14="http://schemas.microsoft.com/office/powerpoint/2010/main" val="16517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8"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9"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428D7149-3004-43AB-B982-8C96292C9116}" type="slidenum">
              <a:rPr lang="da-DK" altLang="da-DK"/>
              <a:pPr>
                <a:defRPr/>
              </a:pPr>
              <a:t>‹nr.›</a:t>
            </a:fld>
            <a:endParaRPr lang="da-DK" altLang="da-DK"/>
          </a:p>
        </p:txBody>
      </p:sp>
    </p:spTree>
    <p:extLst>
      <p:ext uri="{BB962C8B-B14F-4D97-AF65-F5344CB8AC3E}">
        <p14:creationId xmlns:p14="http://schemas.microsoft.com/office/powerpoint/2010/main" val="7589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4"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5"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364C6134-D1FC-4B65-9948-0FC12945FB50}" type="slidenum">
              <a:rPr lang="da-DK" altLang="da-DK"/>
              <a:pPr>
                <a:defRPr/>
              </a:pPr>
              <a:t>‹nr.›</a:t>
            </a:fld>
            <a:endParaRPr lang="da-DK" altLang="da-DK"/>
          </a:p>
        </p:txBody>
      </p:sp>
    </p:spTree>
    <p:extLst>
      <p:ext uri="{BB962C8B-B14F-4D97-AF65-F5344CB8AC3E}">
        <p14:creationId xmlns:p14="http://schemas.microsoft.com/office/powerpoint/2010/main" val="115612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3"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4"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0AD052B5-A767-41A0-861D-B3BE3E672D1F}" type="slidenum">
              <a:rPr lang="da-DK" altLang="da-DK"/>
              <a:pPr>
                <a:defRPr/>
              </a:pPr>
              <a:t>‹nr.›</a:t>
            </a:fld>
            <a:endParaRPr lang="da-DK" altLang="da-DK"/>
          </a:p>
        </p:txBody>
      </p:sp>
    </p:spTree>
    <p:extLst>
      <p:ext uri="{BB962C8B-B14F-4D97-AF65-F5344CB8AC3E}">
        <p14:creationId xmlns:p14="http://schemas.microsoft.com/office/powerpoint/2010/main" val="195027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4479D68C-B72F-4E0A-9A27-A56B321F1302}" type="slidenum">
              <a:rPr lang="da-DK" altLang="da-DK"/>
              <a:pPr>
                <a:defRPr/>
              </a:pPr>
              <a:t>‹nr.›</a:t>
            </a:fld>
            <a:endParaRPr lang="da-DK" altLang="da-DK"/>
          </a:p>
        </p:txBody>
      </p:sp>
    </p:spTree>
    <p:extLst>
      <p:ext uri="{BB962C8B-B14F-4D97-AF65-F5344CB8AC3E}">
        <p14:creationId xmlns:p14="http://schemas.microsoft.com/office/powerpoint/2010/main" val="228611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a:extLst>
              <a:ext uri="{FF2B5EF4-FFF2-40B4-BE49-F238E27FC236}">
                <a16:creationId xmlns:a16="http://schemas.microsoft.com/office/drawing/2014/main" id="{056E5750-415B-46B8-894C-84CCC5B1786A}"/>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5">
            <a:extLst>
              <a:ext uri="{FF2B5EF4-FFF2-40B4-BE49-F238E27FC236}">
                <a16:creationId xmlns:a16="http://schemas.microsoft.com/office/drawing/2014/main" id="{38DB80F4-E49E-49BD-872D-822743ED9457}"/>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6">
            <a:extLst>
              <a:ext uri="{FF2B5EF4-FFF2-40B4-BE49-F238E27FC236}">
                <a16:creationId xmlns:a16="http://schemas.microsoft.com/office/drawing/2014/main" id="{3B466CD2-5686-4976-B588-1EACFF9E5BA9}"/>
              </a:ext>
            </a:extLst>
          </p:cNvPr>
          <p:cNvSpPr>
            <a:spLocks noGrp="1" noChangeArrowheads="1"/>
          </p:cNvSpPr>
          <p:nvPr>
            <p:ph type="sldNum" sz="quarter" idx="12"/>
          </p:nvPr>
        </p:nvSpPr>
        <p:spPr>
          <a:ln/>
        </p:spPr>
        <p:txBody>
          <a:bodyPr/>
          <a:lstStyle>
            <a:lvl1pPr>
              <a:defRPr/>
            </a:lvl1pPr>
          </a:lstStyle>
          <a:p>
            <a:pPr>
              <a:defRPr/>
            </a:pPr>
            <a:fld id="{1C3B140F-466B-4769-8E54-9C907CFE630B}" type="slidenum">
              <a:rPr lang="da-DK" altLang="da-DK"/>
              <a:pPr>
                <a:defRPr/>
              </a:pPr>
              <a:t>‹nr.›</a:t>
            </a:fld>
            <a:endParaRPr lang="da-DK" altLang="da-DK"/>
          </a:p>
        </p:txBody>
      </p:sp>
    </p:spTree>
    <p:extLst>
      <p:ext uri="{BB962C8B-B14F-4D97-AF65-F5344CB8AC3E}">
        <p14:creationId xmlns:p14="http://schemas.microsoft.com/office/powerpoint/2010/main" val="837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056E5750-415B-46B8-894C-84CCC5B1786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a-DK"/>
          </a:p>
        </p:txBody>
      </p:sp>
      <p:sp>
        <p:nvSpPr>
          <p:cNvPr id="1029" name="Rectangle 5">
            <a:extLst>
              <a:ext uri="{FF2B5EF4-FFF2-40B4-BE49-F238E27FC236}">
                <a16:creationId xmlns:a16="http://schemas.microsoft.com/office/drawing/2014/main" id="{38DB80F4-E49E-49BD-872D-822743ED945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da-DK"/>
          </a:p>
        </p:txBody>
      </p:sp>
      <p:sp>
        <p:nvSpPr>
          <p:cNvPr id="1030" name="Rectangle 6">
            <a:extLst>
              <a:ext uri="{FF2B5EF4-FFF2-40B4-BE49-F238E27FC236}">
                <a16:creationId xmlns:a16="http://schemas.microsoft.com/office/drawing/2014/main" id="{3B466CD2-5686-4976-B588-1EACFF9E5B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0ECEB61-C49E-453F-8F03-FCF97BC47FAC}"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lOeQUwdAjE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p-nQoeEZ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8hLubgpY2_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Kkz7frj6TL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9YdtaCuQTaQ"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McXbfw_z3Ws&amp;list=PL1B0o_DA6zczgmWtulicGHbPAz5XASiJK&amp;index=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youtube.com/watch?v=y9pA2ZFDDMM&amp;list=PL1B0o_DA6zczgmWtulicGHbPAz5XASiJ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755650" y="2492375"/>
            <a:ext cx="7772400" cy="1470025"/>
          </a:xfrm>
        </p:spPr>
        <p:txBody>
          <a:bodyPr/>
          <a:lstStyle/>
          <a:p>
            <a:pPr eaLnBrk="1" hangingPunct="1"/>
            <a:br>
              <a:rPr lang="da-DK" altLang="da-DK" sz="3600" dirty="0">
                <a:solidFill>
                  <a:schemeClr val="accent2"/>
                </a:solidFill>
              </a:rPr>
            </a:br>
            <a:br>
              <a:rPr lang="da-DK" altLang="da-DK" sz="3600" dirty="0">
                <a:solidFill>
                  <a:schemeClr val="accent2"/>
                </a:solidFill>
              </a:rPr>
            </a:br>
            <a:br>
              <a:rPr lang="da-DK" altLang="da-DK" sz="3600" dirty="0">
                <a:solidFill>
                  <a:schemeClr val="accent2"/>
                </a:solidFill>
              </a:rPr>
            </a:br>
            <a:br>
              <a:rPr lang="da-DK" altLang="da-DK" sz="3600" dirty="0">
                <a:solidFill>
                  <a:schemeClr val="accent2"/>
                </a:solidFill>
              </a:rPr>
            </a:br>
            <a:r>
              <a:rPr lang="da-DK" altLang="da-DK" dirty="0">
                <a:solidFill>
                  <a:srgbClr val="144582"/>
                </a:solidFill>
              </a:rPr>
              <a:t>Velkommen til 3. kursusdag</a:t>
            </a:r>
            <a:br>
              <a:rPr lang="da-DK" altLang="da-DK" sz="3600" dirty="0">
                <a:solidFill>
                  <a:schemeClr val="accent2"/>
                </a:solidFill>
              </a:rPr>
            </a:br>
            <a:br>
              <a:rPr lang="da-DK" altLang="da-DK" sz="3200" dirty="0">
                <a:solidFill>
                  <a:srgbClr val="00B050"/>
                </a:solidFill>
              </a:rPr>
            </a:br>
            <a:br>
              <a:rPr lang="da-DK" altLang="da-DK" sz="3200" dirty="0">
                <a:solidFill>
                  <a:srgbClr val="00B050"/>
                </a:solidFill>
              </a:rPr>
            </a:br>
            <a:r>
              <a:rPr lang="da-DK" altLang="da-DK" sz="3200" dirty="0">
                <a:solidFill>
                  <a:srgbClr val="A00025"/>
                </a:solidFill>
              </a:rPr>
              <a:t>Plejefamiliens kompetencer</a:t>
            </a:r>
            <a:br>
              <a:rPr lang="da-DK" altLang="da-DK" sz="3200" dirty="0">
                <a:solidFill>
                  <a:srgbClr val="A00025"/>
                </a:solidFill>
              </a:rPr>
            </a:br>
            <a:br>
              <a:rPr lang="da-DK" altLang="da-DK" sz="3200" dirty="0">
                <a:solidFill>
                  <a:srgbClr val="A00025"/>
                </a:solidFill>
              </a:rPr>
            </a:br>
            <a:br>
              <a:rPr lang="da-DK" altLang="da-DK" sz="2000" dirty="0">
                <a:solidFill>
                  <a:srgbClr val="00B050"/>
                </a:solidFill>
              </a:rPr>
            </a:br>
            <a:br>
              <a:rPr lang="da-DK" altLang="da-DK" sz="3600" dirty="0">
                <a:solidFill>
                  <a:schemeClr val="accent2"/>
                </a:solidFill>
              </a:rPr>
            </a:br>
            <a:br>
              <a:rPr lang="da-DK" altLang="da-DK" sz="3600" b="1" dirty="0"/>
            </a:br>
            <a:endParaRPr lang="da-DK" altLang="da-DK" sz="3600" b="1" dirty="0">
              <a:solidFill>
                <a:schemeClr val="tx1"/>
              </a:solidFill>
            </a:endParaRPr>
          </a:p>
        </p:txBody>
      </p:sp>
      <p:pic>
        <p:nvPicPr>
          <p:cNvPr id="4099"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C6A9A691-C80D-46CF-AE29-6D1C0ECBF8BA}"/>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a:extLst>
              <a:ext uri="{FF2B5EF4-FFF2-40B4-BE49-F238E27FC236}">
                <a16:creationId xmlns:a16="http://schemas.microsoft.com/office/drawing/2014/main" id="{79D97EAC-E4D0-4052-BA4B-8EE6C4B2FAF2}"/>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Titel 1"/>
          <p:cNvSpPr>
            <a:spLocks noGrp="1" noChangeArrowheads="1"/>
          </p:cNvSpPr>
          <p:nvPr>
            <p:ph type="title"/>
          </p:nvPr>
        </p:nvSpPr>
        <p:spPr>
          <a:xfrm>
            <a:off x="457200" y="990600"/>
            <a:ext cx="8229600" cy="1143000"/>
          </a:xfrm>
        </p:spPr>
        <p:txBody>
          <a:bodyPr/>
          <a:lstStyle/>
          <a:p>
            <a:br>
              <a:rPr lang="da-DK" altLang="da-DK" dirty="0">
                <a:solidFill>
                  <a:srgbClr val="144582"/>
                </a:solidFill>
              </a:rPr>
            </a:br>
            <a:r>
              <a:rPr lang="da-DK" altLang="da-DK" dirty="0">
                <a:solidFill>
                  <a:srgbClr val="144582"/>
                </a:solidFill>
              </a:rPr>
              <a:t>Efterreaktioner på traumer</a:t>
            </a:r>
            <a:br>
              <a:rPr lang="da-DK" altLang="da-DK" dirty="0">
                <a:solidFill>
                  <a:srgbClr val="144582"/>
                </a:solidFill>
              </a:rPr>
            </a:br>
            <a:r>
              <a:rPr lang="da-DK" altLang="da-DK" dirty="0">
                <a:solidFill>
                  <a:srgbClr val="144582"/>
                </a:solidFill>
              </a:rPr>
              <a:t>Triggere</a:t>
            </a:r>
            <a:br>
              <a:rPr lang="da-DK" altLang="da-DK" dirty="0">
                <a:solidFill>
                  <a:srgbClr val="144582"/>
                </a:solidFill>
              </a:rPr>
            </a:br>
            <a:endParaRPr lang="da-DK" altLang="da-DK" dirty="0"/>
          </a:p>
        </p:txBody>
      </p:sp>
      <p:sp>
        <p:nvSpPr>
          <p:cNvPr id="8195" name="Pladsholder til indhold 2"/>
          <p:cNvSpPr>
            <a:spLocks noGrp="1" noChangeArrowheads="1"/>
          </p:cNvSpPr>
          <p:nvPr>
            <p:ph idx="1"/>
          </p:nvPr>
        </p:nvSpPr>
        <p:spPr>
          <a:xfrm>
            <a:off x="539552" y="2340372"/>
            <a:ext cx="8229600" cy="3968948"/>
          </a:xfrm>
        </p:spPr>
        <p:txBody>
          <a:bodyPr/>
          <a:lstStyle/>
          <a:p>
            <a:pPr marL="0" indent="0">
              <a:buNone/>
            </a:pPr>
            <a:endParaRPr lang="da-DK" altLang="da-DK" sz="2400" dirty="0">
              <a:latin typeface="Trebuchet MS" panose="020B0603020202020204" pitchFamily="34" charset="0"/>
            </a:endParaRPr>
          </a:p>
          <a:p>
            <a:pPr marL="0" indent="0">
              <a:buNone/>
            </a:pPr>
            <a:r>
              <a:rPr lang="da-DK" altLang="da-DK" sz="2400" dirty="0">
                <a:latin typeface="Trebuchet MS" panose="020B0603020202020204" pitchFamily="34" charset="0"/>
              </a:rPr>
              <a:t>Traumer kan blandt andet trigges ved:</a:t>
            </a:r>
          </a:p>
          <a:p>
            <a:pPr>
              <a:buFont typeface="Arial" panose="020B0604020202020204" pitchFamily="34" charset="0"/>
              <a:buChar char="•"/>
            </a:pPr>
            <a:r>
              <a:rPr lang="da-DK" altLang="da-DK" sz="2400" dirty="0">
                <a:latin typeface="Trebuchet MS" panose="020B0603020202020204" pitchFamily="34" charset="0"/>
              </a:rPr>
              <a:t>Lyde</a:t>
            </a:r>
          </a:p>
          <a:p>
            <a:pPr>
              <a:buFont typeface="Arial" panose="020B0604020202020204" pitchFamily="34" charset="0"/>
              <a:buChar char="•"/>
            </a:pPr>
            <a:r>
              <a:rPr lang="da-DK" altLang="da-DK" sz="2400" dirty="0">
                <a:latin typeface="Trebuchet MS" panose="020B0603020202020204" pitchFamily="34" charset="0"/>
              </a:rPr>
              <a:t>Lugte</a:t>
            </a:r>
          </a:p>
          <a:p>
            <a:pPr>
              <a:buFont typeface="Arial" panose="020B0604020202020204" pitchFamily="34" charset="0"/>
              <a:buChar char="•"/>
            </a:pPr>
            <a:r>
              <a:rPr lang="da-DK" altLang="da-DK" sz="2400" dirty="0">
                <a:latin typeface="Trebuchet MS" panose="020B0603020202020204" pitchFamily="34" charset="0"/>
              </a:rPr>
              <a:t>Smage</a:t>
            </a:r>
          </a:p>
          <a:p>
            <a:pPr>
              <a:buFont typeface="Arial" panose="020B0604020202020204" pitchFamily="34" charset="0"/>
              <a:buChar char="•"/>
            </a:pPr>
            <a:r>
              <a:rPr lang="da-DK" altLang="da-DK" sz="2400" dirty="0">
                <a:latin typeface="Trebuchet MS" panose="020B0603020202020204" pitchFamily="34" charset="0"/>
              </a:rPr>
              <a:t>Berøring</a:t>
            </a:r>
          </a:p>
          <a:p>
            <a:pPr>
              <a:buFont typeface="Arial" panose="020B0604020202020204" pitchFamily="34" charset="0"/>
              <a:buChar char="•"/>
            </a:pPr>
            <a:r>
              <a:rPr lang="da-DK" altLang="da-DK" sz="2400" dirty="0">
                <a:latin typeface="Trebuchet MS" panose="020B0603020202020204" pitchFamily="34" charset="0"/>
              </a:rPr>
              <a:t>Det oplevede (det sete)</a:t>
            </a:r>
          </a:p>
        </p:txBody>
      </p:sp>
      <p:pic>
        <p:nvPicPr>
          <p:cNvPr id="819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32C2C101-60E5-4D9C-A04A-95B8B083EA39}"/>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39C2E7AE-8EE2-4308-B90F-E6DC149428E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Ellipse 1">
            <a:extLst>
              <a:ext uri="{FF2B5EF4-FFF2-40B4-BE49-F238E27FC236}">
                <a16:creationId xmlns:a16="http://schemas.microsoft.com/office/drawing/2014/main" id="{52E1B766-C52E-4537-BFE0-E2D954C436FE}"/>
              </a:ext>
            </a:extLst>
          </p:cNvPr>
          <p:cNvSpPr/>
          <p:nvPr/>
        </p:nvSpPr>
        <p:spPr>
          <a:xfrm>
            <a:off x="6156650" y="3212975"/>
            <a:ext cx="1799726" cy="2381579"/>
          </a:xfrm>
          <a:prstGeom prst="ellipse">
            <a:avLst/>
          </a:prstGeom>
          <a:solidFill>
            <a:schemeClr val="accent1"/>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da-DK" sz="2800" b="1" dirty="0">
                <a:solidFill>
                  <a:schemeClr val="tx2"/>
                </a:solidFill>
              </a:rPr>
              <a:t>90% fortid</a:t>
            </a:r>
          </a:p>
          <a:p>
            <a:pPr algn="ctr"/>
            <a:r>
              <a:rPr lang="da-DK" sz="2800" b="1" dirty="0">
                <a:solidFill>
                  <a:schemeClr val="tx2"/>
                </a:solidFill>
              </a:rPr>
              <a:t>10% nutid</a:t>
            </a:r>
          </a:p>
        </p:txBody>
      </p:sp>
    </p:spTree>
    <p:extLst>
      <p:ext uri="{BB962C8B-B14F-4D97-AF65-F5344CB8AC3E}">
        <p14:creationId xmlns:p14="http://schemas.microsoft.com/office/powerpoint/2010/main" val="89301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noChangeArrowheads="1"/>
          </p:cNvSpPr>
          <p:nvPr>
            <p:ph type="title"/>
          </p:nvPr>
        </p:nvSpPr>
        <p:spPr>
          <a:xfrm>
            <a:off x="457200" y="1268411"/>
            <a:ext cx="8229600" cy="792437"/>
          </a:xfrm>
        </p:spPr>
        <p:txBody>
          <a:bodyPr/>
          <a:lstStyle/>
          <a:p>
            <a:r>
              <a:rPr lang="da-DK" altLang="da-DK" dirty="0">
                <a:solidFill>
                  <a:srgbClr val="144582"/>
                </a:solidFill>
              </a:rPr>
              <a:t>Efterreaktioner på traumer</a:t>
            </a:r>
            <a:br>
              <a:rPr lang="da-DK" altLang="da-DK" dirty="0">
                <a:solidFill>
                  <a:srgbClr val="144582"/>
                </a:solidFill>
              </a:rPr>
            </a:br>
            <a:r>
              <a:rPr lang="da-DK" altLang="da-DK" dirty="0">
                <a:solidFill>
                  <a:srgbClr val="144582"/>
                </a:solidFill>
              </a:rPr>
              <a:t>Triggere</a:t>
            </a:r>
            <a:br>
              <a:rPr lang="da-DK" altLang="da-DK" dirty="0">
                <a:solidFill>
                  <a:srgbClr val="144582"/>
                </a:solidFill>
              </a:rPr>
            </a:br>
            <a:endParaRPr lang="da-DK" altLang="da-DK" dirty="0"/>
          </a:p>
        </p:txBody>
      </p:sp>
      <p:pic>
        <p:nvPicPr>
          <p:cNvPr id="2150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0F2A0AB5-7673-49DB-9AFC-A22948CA3464}"/>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6F5730DB-F834-43BA-A012-C2D9B4E88A25}"/>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996EC151-9A1C-4A45-8060-CD5124DDC8CF}"/>
              </a:ext>
            </a:extLst>
          </p:cNvPr>
          <p:cNvSpPr>
            <a:spLocks noGrp="1"/>
          </p:cNvSpPr>
          <p:nvPr>
            <p:ph idx="1"/>
          </p:nvPr>
        </p:nvSpPr>
        <p:spPr>
          <a:xfrm>
            <a:off x="457200" y="1887538"/>
            <a:ext cx="8229600" cy="3702050"/>
          </a:xfrm>
        </p:spPr>
        <p:txBody>
          <a:bodyPr/>
          <a:lstStyle/>
          <a:p>
            <a:pPr marL="0" indent="0" defTabSz="457200" eaLnBrk="1" fontAlgn="auto" hangingPunct="1">
              <a:spcBef>
                <a:spcPts val="1000"/>
              </a:spcBef>
              <a:spcAft>
                <a:spcPts val="0"/>
              </a:spcAft>
              <a:buClr>
                <a:srgbClr val="90C226"/>
              </a:buClr>
              <a:buSzPct val="80000"/>
              <a:buFontTx/>
              <a:buNone/>
              <a:defRPr/>
            </a:pPr>
            <a:endParaRPr lang="da-DK" sz="2400" kern="1200" dirty="0">
              <a:solidFill>
                <a:prstClr val="black">
                  <a:lumMod val="75000"/>
                  <a:lumOff val="25000"/>
                </a:prstClr>
              </a:solidFill>
              <a:latin typeface="Trebuchet MS" panose="020B0603020202020204"/>
            </a:endParaRPr>
          </a:p>
          <a:p>
            <a:pPr marL="0" indent="0" algn="ctr">
              <a:buFontTx/>
              <a:buNone/>
              <a:defRPr/>
            </a:pPr>
            <a:r>
              <a:rPr lang="da-DK" dirty="0"/>
              <a:t>Removed</a:t>
            </a:r>
          </a:p>
          <a:p>
            <a:pPr marL="0" indent="0" algn="ctr">
              <a:buFontTx/>
              <a:buNone/>
              <a:defRPr/>
            </a:pPr>
            <a:r>
              <a:rPr lang="da-DK" dirty="0">
                <a:hlinkClick r:id="rId4"/>
              </a:rPr>
              <a:t>https://www.youtube.com/watch?v=lOeQUwdAjE0</a:t>
            </a:r>
            <a:endParaRPr lang="da-DK" dirty="0"/>
          </a:p>
          <a:p>
            <a:pPr marL="0" indent="0" algn="ctr">
              <a:buFontTx/>
              <a:buNone/>
              <a:defRPr/>
            </a:pPr>
            <a:endParaRPr lang="da-DK" dirty="0"/>
          </a:p>
          <a:p>
            <a:pPr marL="0" indent="0" algn="ctr">
              <a:buFontTx/>
              <a:buNone/>
              <a:defRPr/>
            </a:pPr>
            <a:endParaRPr lang="da-DK" dirty="0"/>
          </a:p>
        </p:txBody>
      </p:sp>
    </p:spTree>
    <p:extLst>
      <p:ext uri="{BB962C8B-B14F-4D97-AF65-F5344CB8AC3E}">
        <p14:creationId xmlns:p14="http://schemas.microsoft.com/office/powerpoint/2010/main" val="73406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noChangeArrowheads="1"/>
          </p:cNvSpPr>
          <p:nvPr>
            <p:ph type="title"/>
          </p:nvPr>
        </p:nvSpPr>
        <p:spPr>
          <a:xfrm>
            <a:off x="457200" y="620713"/>
            <a:ext cx="8229600" cy="792162"/>
          </a:xfrm>
        </p:spPr>
        <p:txBody>
          <a:bodyPr/>
          <a:lstStyle/>
          <a:p>
            <a:br>
              <a:rPr lang="da-DK" altLang="da-DK">
                <a:solidFill>
                  <a:srgbClr val="144582"/>
                </a:solidFill>
              </a:rPr>
            </a:br>
            <a:r>
              <a:rPr lang="da-DK" altLang="da-DK">
                <a:solidFill>
                  <a:srgbClr val="144582"/>
                </a:solidFill>
              </a:rPr>
              <a:t>Vær opmærksom på sansninger</a:t>
            </a:r>
            <a:br>
              <a:rPr lang="da-DK" altLang="da-DK">
                <a:solidFill>
                  <a:srgbClr val="144582"/>
                </a:solidFill>
              </a:rPr>
            </a:br>
            <a:endParaRPr lang="da-DK" altLang="da-DK"/>
          </a:p>
        </p:txBody>
      </p:sp>
      <p:pic>
        <p:nvPicPr>
          <p:cNvPr id="2150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0F2A0AB5-7673-49DB-9AFC-A22948CA3464}"/>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6F5730DB-F834-43BA-A012-C2D9B4E88A25}"/>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996EC151-9A1C-4A45-8060-CD5124DDC8CF}"/>
              </a:ext>
            </a:extLst>
          </p:cNvPr>
          <p:cNvSpPr>
            <a:spLocks noGrp="1"/>
          </p:cNvSpPr>
          <p:nvPr>
            <p:ph idx="1"/>
          </p:nvPr>
        </p:nvSpPr>
        <p:spPr>
          <a:xfrm>
            <a:off x="457200" y="1887538"/>
            <a:ext cx="8229600" cy="3702050"/>
          </a:xfrm>
        </p:spPr>
        <p:txBody>
          <a:bodyPr/>
          <a:lstStyle/>
          <a:p>
            <a:pPr marL="0" indent="0" defTabSz="457200" eaLnBrk="1" fontAlgn="auto" hangingPunct="1">
              <a:spcBef>
                <a:spcPts val="1000"/>
              </a:spcBef>
              <a:spcAft>
                <a:spcPts val="0"/>
              </a:spcAft>
              <a:buClr>
                <a:srgbClr val="90C226"/>
              </a:buClr>
              <a:buSzPct val="80000"/>
              <a:buFontTx/>
              <a:buNone/>
              <a:defRPr/>
            </a:pPr>
            <a:endParaRPr lang="da-DK" sz="2400" kern="1200" dirty="0">
              <a:solidFill>
                <a:prstClr val="black">
                  <a:lumMod val="75000"/>
                  <a:lumOff val="25000"/>
                </a:prstClr>
              </a:solidFill>
              <a:latin typeface="Trebuchet MS" panose="020B0603020202020204"/>
            </a:endParaRPr>
          </a:p>
          <a:p>
            <a:pPr defTabSz="457200" eaLnBrk="1" fontAlgn="auto" hangingPunct="1">
              <a:spcBef>
                <a:spcPts val="1000"/>
              </a:spcBef>
              <a:spcAft>
                <a:spcPts val="0"/>
              </a:spcAft>
              <a:buSzPct val="80000"/>
              <a:defRPr/>
            </a:pPr>
            <a:r>
              <a:rPr lang="da-DK" sz="2400" kern="1200" dirty="0">
                <a:solidFill>
                  <a:prstClr val="black">
                    <a:lumMod val="75000"/>
                    <a:lumOff val="25000"/>
                  </a:prstClr>
                </a:solidFill>
                <a:latin typeface="Trebuchet MS" panose="020B0603020202020204"/>
              </a:rPr>
              <a:t>Hjælp barnet med at få fokus på hvad der sker i kroppen.</a:t>
            </a:r>
          </a:p>
          <a:p>
            <a:pPr defTabSz="457200" eaLnBrk="1" fontAlgn="auto" hangingPunct="1">
              <a:spcBef>
                <a:spcPts val="1000"/>
              </a:spcBef>
              <a:spcAft>
                <a:spcPts val="0"/>
              </a:spcAft>
              <a:buSzPct val="80000"/>
              <a:defRPr/>
            </a:pPr>
            <a:r>
              <a:rPr lang="da-DK" sz="2400" kern="1200" dirty="0">
                <a:solidFill>
                  <a:prstClr val="black">
                    <a:lumMod val="75000"/>
                    <a:lumOff val="25000"/>
                  </a:prstClr>
                </a:solidFill>
                <a:latin typeface="Trebuchet MS" panose="020B0603020202020204"/>
              </a:rPr>
              <a:t>Sansninger er noget andet end følelser. De beskriver den FYSISKE måde kroppen føles på.</a:t>
            </a:r>
          </a:p>
          <a:p>
            <a:pPr marL="0" indent="0">
              <a:buFontTx/>
              <a:buNone/>
              <a:defRPr/>
            </a:pPr>
            <a:endParaRPr lang="da-D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984E513D-57CD-4E4C-A83B-1A15E33298EC}"/>
              </a:ext>
            </a:extLst>
          </p:cNvPr>
          <p:cNvSpPr>
            <a:spLocks noGrp="1"/>
          </p:cNvSpPr>
          <p:nvPr>
            <p:ph type="title"/>
          </p:nvPr>
        </p:nvSpPr>
        <p:spPr>
          <a:xfrm>
            <a:off x="457200" y="990600"/>
            <a:ext cx="8229600" cy="628650"/>
          </a:xfrm>
        </p:spPr>
        <p:txBody>
          <a:bodyPr/>
          <a:lstStyle/>
          <a:p>
            <a:pPr>
              <a:defRPr/>
            </a:pPr>
            <a:br>
              <a:rPr lang="da-DK" altLang="da-DK" dirty="0">
                <a:solidFill>
                  <a:srgbClr val="144582"/>
                </a:solidFill>
              </a:rPr>
            </a:br>
            <a:r>
              <a:rPr lang="da-DK" sz="3600" kern="1200" dirty="0">
                <a:solidFill>
                  <a:srgbClr val="144582"/>
                </a:solidFill>
                <a:latin typeface="Trebuchet MS" panose="020B0603020202020204"/>
              </a:rPr>
              <a:t>Hvordan kan plejefamilien støtte det traumatiserede barn?</a:t>
            </a:r>
            <a:br>
              <a:rPr lang="da-DK" altLang="da-DK" sz="3600" dirty="0">
                <a:solidFill>
                  <a:srgbClr val="144582"/>
                </a:solidFill>
              </a:rPr>
            </a:br>
            <a:endParaRPr lang="da-DK" altLang="da-DK" sz="3600" dirty="0"/>
          </a:p>
        </p:txBody>
      </p:sp>
      <p:sp>
        <p:nvSpPr>
          <p:cNvPr id="19459" name="Pladsholder til indhold 2"/>
          <p:cNvSpPr>
            <a:spLocks noGrp="1" noChangeArrowheads="1"/>
          </p:cNvSpPr>
          <p:nvPr>
            <p:ph idx="1"/>
          </p:nvPr>
        </p:nvSpPr>
        <p:spPr>
          <a:xfrm>
            <a:off x="457200" y="2060575"/>
            <a:ext cx="8229600" cy="4248150"/>
          </a:xfrm>
        </p:spPr>
        <p:txBody>
          <a:bodyPr/>
          <a:lstStyle/>
          <a:p>
            <a:pPr marL="0" indent="0" algn="ctr">
              <a:buFontTx/>
              <a:buNone/>
            </a:pPr>
            <a:endParaRPr lang="da-DK" altLang="da-DK" sz="1800" dirty="0"/>
          </a:p>
          <a:p>
            <a:pPr marL="0" indent="0">
              <a:buNone/>
            </a:pPr>
            <a:r>
              <a:rPr lang="da-DK" altLang="da-DK" sz="1800" dirty="0">
                <a:solidFill>
                  <a:srgbClr val="404040"/>
                </a:solidFill>
                <a:latin typeface="Trebuchet MS" panose="020B0603020202020204" pitchFamily="34" charset="0"/>
              </a:rPr>
              <a:t>Du skal være et godt plaster – plasteret heler ikke såret men beskytter og støtter kroppen, mens den heler sig selv.</a:t>
            </a:r>
          </a:p>
          <a:p>
            <a:pPr marL="0" indent="0">
              <a:buNone/>
            </a:pPr>
            <a:endParaRPr lang="da-DK" altLang="da-DK" sz="1800" dirty="0"/>
          </a:p>
          <a:p>
            <a:pPr marL="0" indent="0">
              <a:buNone/>
            </a:pPr>
            <a:r>
              <a:rPr lang="da-DK" altLang="da-DK" sz="1800" dirty="0"/>
              <a:t>Bevar roen</a:t>
            </a:r>
          </a:p>
          <a:p>
            <a:pPr marL="0" indent="0">
              <a:buNone/>
            </a:pPr>
            <a:r>
              <a:rPr lang="da-DK" altLang="da-DK" sz="1800" dirty="0"/>
              <a:t>Spørge og spejle</a:t>
            </a:r>
          </a:p>
          <a:p>
            <a:pPr marL="0" indent="0">
              <a:buNone/>
            </a:pPr>
            <a:r>
              <a:rPr lang="da-DK" altLang="da-DK" sz="1800" dirty="0"/>
              <a:t>Ikke noget der lige går over</a:t>
            </a:r>
          </a:p>
          <a:p>
            <a:pPr marL="0" indent="0">
              <a:buNone/>
            </a:pPr>
            <a:endParaRPr lang="da-DK" altLang="da-DK" sz="1800" dirty="0"/>
          </a:p>
          <a:p>
            <a:pPr marL="0" indent="0">
              <a:buNone/>
            </a:pPr>
            <a:r>
              <a:rPr lang="da-DK" altLang="da-DK" sz="1800" dirty="0"/>
              <a:t>Håndtering af efterreaktioner og følger af traumer. Terapi, leg, tegning, natur…</a:t>
            </a:r>
          </a:p>
          <a:p>
            <a:pPr marL="0" indent="0">
              <a:buNone/>
            </a:pPr>
            <a:r>
              <a:rPr lang="da-DK" altLang="da-DK" sz="1800" dirty="0"/>
              <a:t>Gensidig tilpasning ift. traumer</a:t>
            </a:r>
          </a:p>
          <a:p>
            <a:pPr marL="0" indent="0">
              <a:buNone/>
            </a:pPr>
            <a:r>
              <a:rPr lang="da-DK" altLang="da-DK" sz="1800" dirty="0"/>
              <a:t>OBS  -  PTSD diagnose</a:t>
            </a:r>
          </a:p>
        </p:txBody>
      </p:sp>
      <p:pic>
        <p:nvPicPr>
          <p:cNvPr id="19460"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1C469637-B013-4E75-A507-AC68BFB7DF4E}"/>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0577BB4F-C80D-45E2-9938-DB89FB05D590}"/>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19463" name="Bille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7993" y="2988518"/>
            <a:ext cx="1326852" cy="88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noChangeArrowheads="1"/>
          </p:cNvSpPr>
          <p:nvPr>
            <p:ph type="title"/>
          </p:nvPr>
        </p:nvSpPr>
        <p:spPr>
          <a:xfrm>
            <a:off x="457200" y="620713"/>
            <a:ext cx="8229600" cy="792162"/>
          </a:xfrm>
        </p:spPr>
        <p:txBody>
          <a:bodyPr/>
          <a:lstStyle/>
          <a:p>
            <a:r>
              <a:rPr lang="da-DK" altLang="da-DK" dirty="0">
                <a:solidFill>
                  <a:srgbClr val="336699"/>
                </a:solidFill>
              </a:rPr>
              <a:t>Tænk- Par- Del</a:t>
            </a:r>
          </a:p>
        </p:txBody>
      </p:sp>
      <p:pic>
        <p:nvPicPr>
          <p:cNvPr id="2150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0F2A0AB5-7673-49DB-9AFC-A22948CA3464}"/>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6F5730DB-F834-43BA-A012-C2D9B4E88A25}"/>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996EC151-9A1C-4A45-8060-CD5124DDC8CF}"/>
              </a:ext>
            </a:extLst>
          </p:cNvPr>
          <p:cNvSpPr>
            <a:spLocks noGrp="1"/>
          </p:cNvSpPr>
          <p:nvPr>
            <p:ph idx="1"/>
          </p:nvPr>
        </p:nvSpPr>
        <p:spPr>
          <a:xfrm>
            <a:off x="457200" y="1515145"/>
            <a:ext cx="8291264" cy="5082505"/>
          </a:xfrm>
        </p:spPr>
        <p:txBody>
          <a:bodyPr/>
          <a:lstStyle/>
          <a:p>
            <a:pPr marL="0" indent="0">
              <a:spcAft>
                <a:spcPts val="0"/>
              </a:spcAft>
              <a:buNone/>
            </a:pPr>
            <a:r>
              <a:rPr lang="da-DK" dirty="0">
                <a:solidFill>
                  <a:srgbClr val="336699"/>
                </a:solidFill>
                <a:latin typeface="Calibri" panose="020F0502020204030204" pitchFamily="34" charset="0"/>
                <a:ea typeface="Calibri" panose="020F0502020204030204" pitchFamily="34" charset="0"/>
              </a:rPr>
              <a:t>Tænk</a:t>
            </a:r>
            <a:r>
              <a:rPr lang="da-DK" sz="4000" dirty="0">
                <a:latin typeface="Calibri" panose="020F0502020204030204" pitchFamily="34" charset="0"/>
                <a:ea typeface="Calibri" panose="020F0502020204030204" pitchFamily="34" charset="0"/>
              </a:rPr>
              <a:t>: </a:t>
            </a:r>
            <a:r>
              <a:rPr lang="da-DK" dirty="0">
                <a:latin typeface="Calibri" panose="020F0502020204030204" pitchFamily="34" charset="0"/>
                <a:ea typeface="Calibri" panose="020F0502020204030204" pitchFamily="34" charset="0"/>
              </a:rPr>
              <a:t>Hvad har du hørt om traumer?            </a:t>
            </a:r>
          </a:p>
          <a:p>
            <a:pPr marL="0" indent="0">
              <a:spcAft>
                <a:spcPts val="0"/>
              </a:spcAft>
              <a:buNone/>
            </a:pPr>
            <a:r>
              <a:rPr lang="da-DK" dirty="0">
                <a:latin typeface="Calibri" panose="020F0502020204030204" pitchFamily="34" charset="0"/>
                <a:ea typeface="Calibri" panose="020F0502020204030204" pitchFamily="34" charset="0"/>
              </a:rPr>
              <a:t>	Hvad skal du som plejefamilie være særligt 	opmærksom på i forhold til traumer ?</a:t>
            </a:r>
          </a:p>
          <a:p>
            <a:pPr marL="0" indent="0">
              <a:spcAft>
                <a:spcPts val="0"/>
              </a:spcAft>
              <a:buNone/>
            </a:pPr>
            <a:endParaRPr lang="da-DK" dirty="0">
              <a:latin typeface="Calibri" panose="020F0502020204030204" pitchFamily="34" charset="0"/>
              <a:ea typeface="Calibri" panose="020F0502020204030204" pitchFamily="34" charset="0"/>
            </a:endParaRPr>
          </a:p>
          <a:p>
            <a:pPr marL="0" indent="0">
              <a:spcAft>
                <a:spcPts val="0"/>
              </a:spcAft>
              <a:buNone/>
            </a:pPr>
            <a:r>
              <a:rPr lang="da-DK" dirty="0">
                <a:solidFill>
                  <a:srgbClr val="336699"/>
                </a:solidFill>
                <a:latin typeface="Calibri" panose="020F0502020204030204" pitchFamily="34" charset="0"/>
                <a:ea typeface="Calibri" panose="020F0502020204030204" pitchFamily="34" charset="0"/>
              </a:rPr>
              <a:t>Par</a:t>
            </a:r>
            <a:r>
              <a:rPr lang="da-DK" dirty="0">
                <a:latin typeface="Calibri" panose="020F0502020204030204" pitchFamily="34" charset="0"/>
                <a:ea typeface="Calibri" panose="020F0502020204030204" pitchFamily="34" charset="0"/>
              </a:rPr>
              <a:t>: Del dine tanker med din makker</a:t>
            </a:r>
          </a:p>
          <a:p>
            <a:pPr marL="0" indent="0">
              <a:spcAft>
                <a:spcPts val="0"/>
              </a:spcAft>
              <a:buNone/>
            </a:pPr>
            <a:endParaRPr lang="da-DK" dirty="0">
              <a:latin typeface="Calibri" panose="020F0502020204030204" pitchFamily="34" charset="0"/>
              <a:ea typeface="Calibri" panose="020F0502020204030204" pitchFamily="34" charset="0"/>
            </a:endParaRPr>
          </a:p>
          <a:p>
            <a:pPr marL="0" indent="0">
              <a:spcAft>
                <a:spcPts val="0"/>
              </a:spcAft>
              <a:buNone/>
            </a:pPr>
            <a:r>
              <a:rPr lang="da-DK" dirty="0">
                <a:solidFill>
                  <a:srgbClr val="336699"/>
                </a:solidFill>
                <a:latin typeface="Calibri" panose="020F0502020204030204" pitchFamily="34" charset="0"/>
                <a:ea typeface="Calibri" panose="020F0502020204030204" pitchFamily="34" charset="0"/>
              </a:rPr>
              <a:t>Del</a:t>
            </a:r>
            <a:r>
              <a:rPr lang="da-DK" dirty="0">
                <a:latin typeface="Calibri" panose="020F0502020204030204" pitchFamily="34" charset="0"/>
                <a:ea typeface="Calibri" panose="020F0502020204030204" pitchFamily="34" charset="0"/>
              </a:rPr>
              <a:t>: Del sammen med et andet makkerpar,          de vigtigste pointer I har talt om i  forhold til traumer.</a:t>
            </a:r>
          </a:p>
          <a:p>
            <a:pPr marL="0" indent="0">
              <a:buFontTx/>
              <a:buNone/>
              <a:defRPr/>
            </a:pPr>
            <a:endParaRPr lang="da-DK" dirty="0"/>
          </a:p>
        </p:txBody>
      </p:sp>
      <p:pic>
        <p:nvPicPr>
          <p:cNvPr id="10" name="Grafik 9" descr="Spørgsmål">
            <a:extLst>
              <a:ext uri="{FF2B5EF4-FFF2-40B4-BE49-F238E27FC236}">
                <a16:creationId xmlns:a16="http://schemas.microsoft.com/office/drawing/2014/main" id="{7BFBF101-4C0E-46AA-9520-733D3FD593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9664" y="3460229"/>
            <a:ext cx="914400" cy="914400"/>
          </a:xfrm>
          <a:prstGeom prst="rect">
            <a:avLst/>
          </a:prstGeom>
        </p:spPr>
      </p:pic>
      <p:pic>
        <p:nvPicPr>
          <p:cNvPr id="12" name="Grafik 11" descr="Hoved med tandhjul">
            <a:extLst>
              <a:ext uri="{FF2B5EF4-FFF2-40B4-BE49-F238E27FC236}">
                <a16:creationId xmlns:a16="http://schemas.microsoft.com/office/drawing/2014/main" id="{2E29A8A1-444F-4E54-80B8-1313396F12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552" y="2204864"/>
            <a:ext cx="914400" cy="914400"/>
          </a:xfrm>
          <a:prstGeom prst="rect">
            <a:avLst/>
          </a:prstGeom>
        </p:spPr>
      </p:pic>
      <p:pic>
        <p:nvPicPr>
          <p:cNvPr id="14" name="Grafik 13" descr="Gruppér">
            <a:extLst>
              <a:ext uri="{FF2B5EF4-FFF2-40B4-BE49-F238E27FC236}">
                <a16:creationId xmlns:a16="http://schemas.microsoft.com/office/drawing/2014/main" id="{9208DA95-EDEB-4DD6-A820-C5EBB39299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29550" y="5123780"/>
            <a:ext cx="914400" cy="914400"/>
          </a:xfrm>
          <a:prstGeom prst="rect">
            <a:avLst/>
          </a:prstGeom>
        </p:spPr>
      </p:pic>
    </p:spTree>
    <p:extLst>
      <p:ext uri="{BB962C8B-B14F-4D97-AF65-F5344CB8AC3E}">
        <p14:creationId xmlns:p14="http://schemas.microsoft.com/office/powerpoint/2010/main" val="379606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a-DK" altLang="da-DK">
                <a:solidFill>
                  <a:srgbClr val="144582"/>
                </a:solidFill>
              </a:rPr>
              <a:t>Pause</a:t>
            </a:r>
          </a:p>
        </p:txBody>
      </p:sp>
      <p:pic>
        <p:nvPicPr>
          <p:cNvPr id="5" name="Pladsholder til indhold 4">
            <a:extLst>
              <a:ext uri="{FF2B5EF4-FFF2-40B4-BE49-F238E27FC236}">
                <a16:creationId xmlns:a16="http://schemas.microsoft.com/office/drawing/2014/main" id="{9CCE2FBD-5549-4822-91F4-1548BD4765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1392" y="2390678"/>
            <a:ext cx="3581216" cy="2683158"/>
          </a:xfrm>
          <a:prstGeom prst="rect">
            <a:avLst/>
          </a:prstGeom>
        </p:spPr>
      </p:pic>
      <p:sp>
        <p:nvSpPr>
          <p:cNvPr id="6" name="Rektangel 5">
            <a:extLst>
              <a:ext uri="{FF2B5EF4-FFF2-40B4-BE49-F238E27FC236}">
                <a16:creationId xmlns:a16="http://schemas.microsoft.com/office/drawing/2014/main" id="{76C13AEF-A56F-4BED-81E4-CC8865555E08}"/>
              </a:ext>
            </a:extLst>
          </p:cNvPr>
          <p:cNvSpPr/>
          <p:nvPr/>
        </p:nvSpPr>
        <p:spPr>
          <a:xfrm>
            <a:off x="468312" y="6551612"/>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1818CE43-102F-4DA7-92DF-A105EBF9FDD0}"/>
              </a:ext>
            </a:extLst>
          </p:cNvPr>
          <p:cNvSpPr/>
          <p:nvPr/>
        </p:nvSpPr>
        <p:spPr>
          <a:xfrm>
            <a:off x="468312" y="66611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88AA5B22-CA57-497C-8571-08DC2FBBFC8D}"/>
              </a:ext>
            </a:extLst>
          </p:cNvPr>
          <p:cNvSpPr>
            <a:spLocks noGrp="1"/>
          </p:cNvSpPr>
          <p:nvPr>
            <p:ph type="title"/>
          </p:nvPr>
        </p:nvSpPr>
        <p:spPr>
          <a:xfrm>
            <a:off x="611188" y="839788"/>
            <a:ext cx="7921625" cy="788987"/>
          </a:xfrm>
        </p:spPr>
        <p:txBody>
          <a:bodyPr/>
          <a:lstStyle/>
          <a:p>
            <a:pPr>
              <a:defRPr/>
            </a:pPr>
            <a:br>
              <a:rPr lang="da-DK" altLang="da-DK" dirty="0">
                <a:solidFill>
                  <a:srgbClr val="144582"/>
                </a:solidFill>
                <a:latin typeface="Trebuchet MS" panose="020B0603020202020204" pitchFamily="34" charset="0"/>
              </a:rPr>
            </a:br>
            <a:r>
              <a:rPr lang="da-DK" sz="3600" kern="1200" dirty="0">
                <a:solidFill>
                  <a:srgbClr val="144582"/>
                </a:solidFill>
              </a:rPr>
              <a:t>At være mentaliserende i mødet med andre</a:t>
            </a:r>
            <a:br>
              <a:rPr lang="da-DK" altLang="da-DK" dirty="0">
                <a:solidFill>
                  <a:srgbClr val="144582"/>
                </a:solidFill>
              </a:rPr>
            </a:br>
            <a:endParaRPr lang="da-DK" altLang="da-DK" dirty="0">
              <a:solidFill>
                <a:srgbClr val="144582"/>
              </a:solidFill>
            </a:endParaRPr>
          </a:p>
        </p:txBody>
      </p:sp>
      <p:pic>
        <p:nvPicPr>
          <p:cNvPr id="24579"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0B06A357-0801-4782-A19C-360419B95D93}"/>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C862B123-8858-4EDA-8B0A-C57EAAAFB1D6}"/>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2534" name="Pladsholder til indhold 1">
            <a:extLst>
              <a:ext uri="{FF2B5EF4-FFF2-40B4-BE49-F238E27FC236}">
                <a16:creationId xmlns:a16="http://schemas.microsoft.com/office/drawing/2014/main" id="{E73FE51C-8923-453D-B4F3-0398BD1BF70B}"/>
              </a:ext>
            </a:extLst>
          </p:cNvPr>
          <p:cNvSpPr>
            <a:spLocks noGrp="1"/>
          </p:cNvSpPr>
          <p:nvPr>
            <p:ph idx="1"/>
          </p:nvPr>
        </p:nvSpPr>
        <p:spPr>
          <a:xfrm>
            <a:off x="457200" y="2344738"/>
            <a:ext cx="8229600" cy="3605212"/>
          </a:xfrm>
        </p:spPr>
        <p:txBody>
          <a:bodyPr/>
          <a:lstStyle/>
          <a:p>
            <a:pPr defTabSz="457200" eaLnBrk="1" fontAlgn="auto" hangingPunct="1">
              <a:spcBef>
                <a:spcPts val="1000"/>
              </a:spcBef>
              <a:spcAft>
                <a:spcPts val="0"/>
              </a:spcAft>
              <a:buSzPct val="80000"/>
              <a:defRPr/>
            </a:pPr>
            <a:r>
              <a:rPr lang="da-DK" sz="2400" kern="1200" dirty="0">
                <a:solidFill>
                  <a:prstClr val="black">
                    <a:lumMod val="75000"/>
                    <a:lumOff val="25000"/>
                  </a:prstClr>
                </a:solidFill>
                <a:latin typeface="Trebuchet MS" panose="020B0603020202020204" pitchFamily="34" charset="0"/>
              </a:rPr>
              <a:t>Hvad er mentalisering?</a:t>
            </a:r>
          </a:p>
          <a:p>
            <a:pPr defTabSz="457200" eaLnBrk="1" fontAlgn="auto" hangingPunct="1">
              <a:spcBef>
                <a:spcPts val="1000"/>
              </a:spcBef>
              <a:spcAft>
                <a:spcPts val="0"/>
              </a:spcAft>
              <a:buSzPct val="80000"/>
              <a:defRPr/>
            </a:pPr>
            <a:r>
              <a:rPr lang="da-DK" sz="2400" kern="1200" dirty="0">
                <a:solidFill>
                  <a:prstClr val="black">
                    <a:lumMod val="75000"/>
                    <a:lumOff val="25000"/>
                  </a:prstClr>
                </a:solidFill>
                <a:latin typeface="Trebuchet MS" panose="020B0603020202020204" pitchFamily="34" charset="0"/>
              </a:rPr>
              <a:t>Vi mentaliserer alle i mere eller mindre grad.</a:t>
            </a:r>
            <a:r>
              <a:rPr lang="da-DK" altLang="da-DK" sz="2400" dirty="0">
                <a:latin typeface="Trebuchet MS" panose="020B0603020202020204" pitchFamily="34" charset="0"/>
              </a:rPr>
              <a:t> </a:t>
            </a:r>
          </a:p>
        </p:txBody>
      </p:sp>
      <p:pic>
        <p:nvPicPr>
          <p:cNvPr id="24583" name="Bille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860800"/>
            <a:ext cx="36036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noChangeArrowheads="1"/>
          </p:cNvSpPr>
          <p:nvPr>
            <p:ph type="title"/>
          </p:nvPr>
        </p:nvSpPr>
        <p:spPr/>
        <p:txBody>
          <a:bodyPr/>
          <a:lstStyle/>
          <a:p>
            <a:endParaRPr lang="da-DK" altLang="da-DK" dirty="0"/>
          </a:p>
        </p:txBody>
      </p:sp>
      <p:sp>
        <p:nvSpPr>
          <p:cNvPr id="26627" name="Pladsholder til indhold 2"/>
          <p:cNvSpPr>
            <a:spLocks noGrp="1" noChangeArrowheads="1"/>
          </p:cNvSpPr>
          <p:nvPr>
            <p:ph idx="1"/>
          </p:nvPr>
        </p:nvSpPr>
        <p:spPr/>
        <p:txBody>
          <a:bodyPr/>
          <a:lstStyle/>
          <a:p>
            <a:pPr marL="0" indent="0">
              <a:buFontTx/>
              <a:buNone/>
            </a:pPr>
            <a:endParaRPr lang="da-DK" altLang="da-DK" dirty="0"/>
          </a:p>
          <a:p>
            <a:pPr marL="0" indent="0">
              <a:buFontTx/>
              <a:buNone/>
            </a:pPr>
            <a:endParaRPr lang="da-DK" altLang="da-DK" dirty="0"/>
          </a:p>
          <a:p>
            <a:pPr marL="0" indent="0" algn="ctr">
              <a:buFontTx/>
              <a:buNone/>
            </a:pPr>
            <a:r>
              <a:rPr lang="da-DK" altLang="da-DK" dirty="0"/>
              <a:t>Filmklip: ”Inderst inde”.</a:t>
            </a:r>
          </a:p>
          <a:p>
            <a:pPr marL="0" indent="0" algn="ctr">
              <a:buNone/>
            </a:pPr>
            <a:r>
              <a:rPr lang="da-DK" u="sng" dirty="0">
                <a:hlinkClick r:id="rId3"/>
              </a:rPr>
              <a:t>https://www.youtube.com/watch?v=ip-nQoeEZcs</a:t>
            </a:r>
            <a:endParaRPr lang="da-DK" dirty="0"/>
          </a:p>
          <a:p>
            <a:pPr marL="0" indent="0" algn="ctr">
              <a:buFontTx/>
              <a:buNone/>
            </a:pPr>
            <a:endParaRPr lang="da-DK" altLang="da-DK" dirty="0"/>
          </a:p>
          <a:p>
            <a:pPr marL="0" indent="0" algn="ctr">
              <a:buFontTx/>
              <a:buNone/>
            </a:pPr>
            <a:r>
              <a:rPr lang="da-DK" altLang="da-DK" sz="1800" dirty="0"/>
              <a:t>Kilde: </a:t>
            </a:r>
            <a:r>
              <a:rPr lang="da-DK" altLang="da-DK" sz="1800" dirty="0" err="1"/>
              <a:t>Pixar</a:t>
            </a:r>
            <a:r>
              <a:rPr lang="da-DK" altLang="da-DK" sz="1800" dirty="0"/>
              <a:t> animation Studios og Walt Disney Pictures</a:t>
            </a:r>
          </a:p>
          <a:p>
            <a:pPr marL="0" indent="0" algn="ctr">
              <a:buFontTx/>
              <a:buNone/>
            </a:pPr>
            <a:endParaRPr lang="da-DK" altLang="da-DK" dirty="0"/>
          </a:p>
          <a:p>
            <a:pPr marL="0" indent="0" algn="ctr">
              <a:buFontTx/>
              <a:buNone/>
            </a:pPr>
            <a:endParaRPr lang="da-DK" altLang="da-DK" dirty="0"/>
          </a:p>
          <a:p>
            <a:pPr marL="0" indent="0" algn="ctr">
              <a:buFontTx/>
              <a:buNone/>
            </a:pPr>
            <a:r>
              <a:rPr lang="da-DK" altLang="da-DK" sz="2000" dirty="0"/>
              <a:t>                           </a:t>
            </a:r>
          </a:p>
        </p:txBody>
      </p:sp>
      <p:pic>
        <p:nvPicPr>
          <p:cNvPr id="26628" name="Bille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28FACD37-BACB-4B26-913C-4F1F65DE080D}"/>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EA031914-318D-4B7A-9809-4417B56B674B}"/>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noChangeArrowheads="1"/>
          </p:cNvSpPr>
          <p:nvPr>
            <p:ph type="title"/>
          </p:nvPr>
        </p:nvSpPr>
        <p:spPr>
          <a:xfrm>
            <a:off x="457200" y="990600"/>
            <a:ext cx="8229600" cy="1143000"/>
          </a:xfrm>
        </p:spPr>
        <p:txBody>
          <a:bodyPr/>
          <a:lstStyle/>
          <a:p>
            <a:br>
              <a:rPr lang="da-DK" altLang="da-DK" dirty="0">
                <a:solidFill>
                  <a:srgbClr val="144582"/>
                </a:solidFill>
              </a:rPr>
            </a:br>
            <a:r>
              <a:rPr lang="da-DK" altLang="da-DK" dirty="0">
                <a:solidFill>
                  <a:srgbClr val="144582"/>
                </a:solidFill>
              </a:rPr>
              <a:t>Udviklingstraumer og mentalisering</a:t>
            </a:r>
            <a:br>
              <a:rPr lang="da-DK" altLang="da-DK" dirty="0">
                <a:solidFill>
                  <a:srgbClr val="144582"/>
                </a:solidFill>
              </a:rPr>
            </a:br>
            <a:endParaRPr lang="da-DK" altLang="da-DK" dirty="0">
              <a:solidFill>
                <a:srgbClr val="144582"/>
              </a:solidFill>
            </a:endParaRPr>
          </a:p>
        </p:txBody>
      </p:sp>
      <p:pic>
        <p:nvPicPr>
          <p:cNvPr id="30723"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88C30F18-ED55-4583-8807-ED0878DCEB03}"/>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2C64DC25-CF54-4785-9EE9-01C3B0EAB783}"/>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DCDC042C-39BD-4CC1-B43B-E8A12C9F656B}"/>
              </a:ext>
            </a:extLst>
          </p:cNvPr>
          <p:cNvSpPr>
            <a:spLocks noGrp="1"/>
          </p:cNvSpPr>
          <p:nvPr>
            <p:ph idx="1"/>
          </p:nvPr>
        </p:nvSpPr>
        <p:spPr>
          <a:xfrm>
            <a:off x="457200" y="2222500"/>
            <a:ext cx="8229600" cy="3438525"/>
          </a:xfrm>
        </p:spPr>
        <p:txBody>
          <a:bodyPr/>
          <a:lstStyle/>
          <a:p>
            <a:pPr marL="0" indent="0">
              <a:buFontTx/>
              <a:buNone/>
              <a:defRPr/>
            </a:pPr>
            <a:endParaRPr lang="da-DK" sz="2400" dirty="0"/>
          </a:p>
          <a:p>
            <a:pPr>
              <a:defRPr/>
            </a:pPr>
            <a:r>
              <a:rPr lang="da-DK" sz="2400" dirty="0"/>
              <a:t>Både </a:t>
            </a:r>
            <a:r>
              <a:rPr lang="da-DK" sz="2400" dirty="0">
                <a:solidFill>
                  <a:srgbClr val="FF0000"/>
                </a:solidFill>
              </a:rPr>
              <a:t>spædbarnet</a:t>
            </a:r>
            <a:r>
              <a:rPr lang="da-DK" sz="2400" dirty="0"/>
              <a:t>-</a:t>
            </a:r>
            <a:r>
              <a:rPr lang="da-DK" sz="2400" dirty="0">
                <a:solidFill>
                  <a:srgbClr val="00B050"/>
                </a:solidFill>
              </a:rPr>
              <a:t>barnet</a:t>
            </a:r>
            <a:r>
              <a:rPr lang="da-DK" sz="2400" dirty="0"/>
              <a:t>-</a:t>
            </a:r>
            <a:r>
              <a:rPr lang="da-DK" sz="2400" dirty="0">
                <a:solidFill>
                  <a:srgbClr val="0070C0"/>
                </a:solidFill>
              </a:rPr>
              <a:t>den unge </a:t>
            </a:r>
            <a:r>
              <a:rPr lang="da-DK" sz="2400" dirty="0"/>
              <a:t>kan have udviklingstraumer med sig. </a:t>
            </a:r>
          </a:p>
          <a:p>
            <a:pPr>
              <a:defRPr/>
            </a:pPr>
            <a:endParaRPr lang="da-DK" sz="2400" dirty="0"/>
          </a:p>
          <a:p>
            <a:pPr>
              <a:defRPr/>
            </a:pPr>
            <a:r>
              <a:rPr lang="da-DK" sz="2400" dirty="0"/>
              <a:t>Både </a:t>
            </a:r>
            <a:r>
              <a:rPr lang="da-DK" sz="2400" dirty="0">
                <a:solidFill>
                  <a:srgbClr val="FF0000"/>
                </a:solidFill>
              </a:rPr>
              <a:t>spædbarnet</a:t>
            </a:r>
            <a:r>
              <a:rPr lang="da-DK" sz="2400" dirty="0"/>
              <a:t>-</a:t>
            </a:r>
            <a:r>
              <a:rPr lang="da-DK" sz="2400" dirty="0">
                <a:solidFill>
                  <a:srgbClr val="00B050"/>
                </a:solidFill>
              </a:rPr>
              <a:t>barnet</a:t>
            </a:r>
            <a:r>
              <a:rPr lang="da-DK" sz="2400" dirty="0"/>
              <a:t>-</a:t>
            </a:r>
            <a:r>
              <a:rPr lang="da-DK" sz="2400" dirty="0">
                <a:solidFill>
                  <a:srgbClr val="0070C0"/>
                </a:solidFill>
              </a:rPr>
              <a:t>den unge</a:t>
            </a:r>
            <a:r>
              <a:rPr lang="da-DK" sz="2400" dirty="0"/>
              <a:t> skal mødes med den mentaliserende tilgang. </a:t>
            </a:r>
          </a:p>
          <a:p>
            <a:pPr marL="0" indent="0">
              <a:buFontTx/>
              <a:buNone/>
              <a:defRPr/>
            </a:pPr>
            <a:r>
              <a:rPr lang="da-DK" sz="2400" dirty="0"/>
              <a:t>  </a:t>
            </a:r>
          </a:p>
          <a:p>
            <a:pPr marL="0" indent="0">
              <a:buFontTx/>
              <a:buNone/>
              <a:defRPr/>
            </a:pPr>
            <a:endParaRPr lang="da-DK" sz="2400" dirty="0"/>
          </a:p>
        </p:txBody>
      </p:sp>
    </p:spTree>
    <p:extLst>
      <p:ext uri="{BB962C8B-B14F-4D97-AF65-F5344CB8AC3E}">
        <p14:creationId xmlns:p14="http://schemas.microsoft.com/office/powerpoint/2010/main" val="217230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C0B64716-47CE-45FC-9E5D-329F59BD18F5}"/>
              </a:ext>
            </a:extLst>
          </p:cNvPr>
          <p:cNvSpPr>
            <a:spLocks noGrp="1"/>
          </p:cNvSpPr>
          <p:nvPr>
            <p:ph type="title"/>
          </p:nvPr>
        </p:nvSpPr>
        <p:spPr>
          <a:xfrm>
            <a:off x="457200" y="990600"/>
            <a:ext cx="8229600" cy="1143000"/>
          </a:xfrm>
        </p:spPr>
        <p:txBody>
          <a:bodyPr/>
          <a:lstStyle/>
          <a:p>
            <a:pPr>
              <a:defRPr/>
            </a:pPr>
            <a:br>
              <a:rPr lang="da-DK" altLang="da-DK" dirty="0">
                <a:solidFill>
                  <a:srgbClr val="144582"/>
                </a:solidFill>
                <a:latin typeface="Trebuchet MS" panose="020B0603020202020204" pitchFamily="34" charset="0"/>
              </a:rPr>
            </a:br>
            <a:r>
              <a:rPr lang="da-DK" kern="1200" dirty="0">
                <a:solidFill>
                  <a:srgbClr val="144582"/>
                </a:solidFill>
              </a:rPr>
              <a:t>Udvikling af mentaliseringsevne</a:t>
            </a:r>
            <a:br>
              <a:rPr lang="da-DK" kern="1200" dirty="0">
                <a:solidFill>
                  <a:srgbClr val="144582"/>
                </a:solidFill>
              </a:rPr>
            </a:br>
            <a:r>
              <a:rPr lang="da-DK" sz="3600" kern="1200" dirty="0">
                <a:solidFill>
                  <a:srgbClr val="144582"/>
                </a:solidFill>
                <a:latin typeface="Trebuchet MS" panose="020B0603020202020204" pitchFamily="34" charset="0"/>
              </a:rPr>
              <a:t> </a:t>
            </a:r>
            <a:r>
              <a:rPr lang="da-DK" sz="750" kern="1200" dirty="0">
                <a:solidFill>
                  <a:srgbClr val="144582"/>
                </a:solidFill>
                <a:latin typeface="Trebuchet MS" panose="020B0603020202020204" pitchFamily="34" charset="0"/>
              </a:rPr>
              <a:t>Anne Blom Corlin</a:t>
            </a:r>
            <a:br>
              <a:rPr lang="da-DK" altLang="da-DK" dirty="0">
                <a:solidFill>
                  <a:srgbClr val="144582"/>
                </a:solidFill>
                <a:latin typeface="Trebuchet MS" panose="020B0603020202020204" pitchFamily="34" charset="0"/>
              </a:rPr>
            </a:br>
            <a:endParaRPr lang="da-DK" altLang="da-DK" dirty="0">
              <a:solidFill>
                <a:srgbClr val="144582"/>
              </a:solidFill>
              <a:latin typeface="Trebuchet MS" panose="020B0603020202020204" pitchFamily="34" charset="0"/>
            </a:endParaRPr>
          </a:p>
        </p:txBody>
      </p:sp>
      <p:pic>
        <p:nvPicPr>
          <p:cNvPr id="28675"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3DD180D3-0FF3-4013-8A82-A1110BF5730B}"/>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977FF749-0E22-4B26-8B5A-53C5D62A867D}"/>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7B40440B-8328-493B-8729-F5787EC8FD43}"/>
              </a:ext>
            </a:extLst>
          </p:cNvPr>
          <p:cNvSpPr>
            <a:spLocks noGrp="1"/>
          </p:cNvSpPr>
          <p:nvPr>
            <p:ph idx="1"/>
          </p:nvPr>
        </p:nvSpPr>
        <p:spPr>
          <a:xfrm>
            <a:off x="457200" y="2222500"/>
            <a:ext cx="8229600" cy="3903663"/>
          </a:xfrm>
        </p:spPr>
        <p:txBody>
          <a:bodyPr/>
          <a:lstStyle/>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defTabSz="457200" eaLnBrk="1" fontAlgn="auto" hangingPunct="1">
              <a:spcBef>
                <a:spcPts val="1000"/>
              </a:spcBef>
              <a:spcAft>
                <a:spcPts val="0"/>
              </a:spcAft>
              <a:buClr>
                <a:srgbClr val="90C226"/>
              </a:buClr>
              <a:buSzPct val="80000"/>
              <a:buFontTx/>
              <a:buNone/>
              <a:defRPr/>
            </a:pPr>
            <a:r>
              <a:rPr lang="da-DK" sz="2000" kern="1200" dirty="0" err="1">
                <a:solidFill>
                  <a:prstClr val="black">
                    <a:lumMod val="75000"/>
                    <a:lumOff val="25000"/>
                  </a:prstClr>
                </a:solidFill>
                <a:latin typeface="Trebuchet MS" panose="020B0603020202020204"/>
              </a:rPr>
              <a:t>Mentaliseringsevne</a:t>
            </a:r>
            <a:r>
              <a:rPr lang="da-DK" sz="2000" kern="1200" dirty="0">
                <a:solidFill>
                  <a:prstClr val="black">
                    <a:lumMod val="75000"/>
                    <a:lumOff val="25000"/>
                  </a:prstClr>
                </a:solidFill>
                <a:latin typeface="Trebuchet MS" panose="020B0603020202020204"/>
              </a:rPr>
              <a:t> er ikke medfødt.</a:t>
            </a:r>
          </a:p>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defTabSz="457200" eaLnBrk="1" fontAlgn="auto" hangingPunct="1">
              <a:spcBef>
                <a:spcPts val="1000"/>
              </a:spcBef>
              <a:spcAft>
                <a:spcPts val="0"/>
              </a:spcAft>
              <a:buClr>
                <a:srgbClr val="90C226"/>
              </a:buClr>
              <a:buSzPct val="80000"/>
              <a:buFontTx/>
              <a:buNone/>
              <a:defRPr/>
            </a:pPr>
            <a:r>
              <a:rPr lang="da-DK" sz="2000" kern="1200" dirty="0">
                <a:solidFill>
                  <a:prstClr val="black">
                    <a:lumMod val="75000"/>
                    <a:lumOff val="25000"/>
                  </a:prstClr>
                </a:solidFill>
                <a:latin typeface="Trebuchet MS" panose="020B0603020202020204"/>
              </a:rPr>
              <a:t>Det er i tilknytningsrelationer børn lærer at</a:t>
            </a:r>
          </a:p>
          <a:p>
            <a:pPr marL="0" indent="0" defTabSz="457200" eaLnBrk="1" fontAlgn="auto" hangingPunct="1">
              <a:spcBef>
                <a:spcPts val="1000"/>
              </a:spcBef>
              <a:spcAft>
                <a:spcPts val="0"/>
              </a:spcAft>
              <a:buClr>
                <a:srgbClr val="90C226"/>
              </a:buClr>
              <a:buSzPct val="80000"/>
              <a:buFontTx/>
              <a:buNone/>
              <a:defRPr/>
            </a:pPr>
            <a:r>
              <a:rPr lang="da-DK" sz="2000" kern="1200" dirty="0">
                <a:solidFill>
                  <a:prstClr val="black">
                    <a:lumMod val="75000"/>
                    <a:lumOff val="25000"/>
                  </a:prstClr>
                </a:solidFill>
                <a:latin typeface="Trebuchet MS" panose="020B0603020202020204"/>
              </a:rPr>
              <a:t>regulere og afstemme deres følelsesmæssige</a:t>
            </a:r>
          </a:p>
          <a:p>
            <a:pPr marL="0" indent="0" defTabSz="457200" eaLnBrk="1" fontAlgn="auto" hangingPunct="1">
              <a:spcBef>
                <a:spcPts val="1000"/>
              </a:spcBef>
              <a:spcAft>
                <a:spcPts val="0"/>
              </a:spcAft>
              <a:buClr>
                <a:srgbClr val="90C226"/>
              </a:buClr>
              <a:buSzPct val="80000"/>
              <a:buFontTx/>
              <a:buNone/>
              <a:defRPr/>
            </a:pPr>
            <a:r>
              <a:rPr lang="da-DK" sz="2000" kern="1200" dirty="0">
                <a:solidFill>
                  <a:prstClr val="black">
                    <a:lumMod val="75000"/>
                    <a:lumOff val="25000"/>
                  </a:prstClr>
                </a:solidFill>
                <a:latin typeface="Trebuchet MS" panose="020B0603020202020204"/>
              </a:rPr>
              <a:t>tilstande (affektregulering) – og dermed også at mentalisere.</a:t>
            </a:r>
          </a:p>
          <a:p>
            <a:pPr marL="0" indent="0">
              <a:buFontTx/>
              <a:buNone/>
              <a:defRPr/>
            </a:pPr>
            <a:endParaRPr lang="da-DK" dirty="0"/>
          </a:p>
        </p:txBody>
      </p:sp>
      <p:pic>
        <p:nvPicPr>
          <p:cNvPr id="8" name="Picture 2">
            <a:extLst>
              <a:ext uri="{FF2B5EF4-FFF2-40B4-BE49-F238E27FC236}">
                <a16:creationId xmlns:a16="http://schemas.microsoft.com/office/drawing/2014/main" id="{C7AD0974-FEB7-4B0C-AAA4-6885B4BA3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212976"/>
            <a:ext cx="4541838"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a-DK" altLang="da-DK">
                <a:solidFill>
                  <a:srgbClr val="144582"/>
                </a:solidFill>
              </a:rPr>
              <a:t>Læringsmål</a:t>
            </a:r>
          </a:p>
        </p:txBody>
      </p:sp>
      <p:sp>
        <p:nvSpPr>
          <p:cNvPr id="5123" name="Pladsholder til indhold 2"/>
          <p:cNvSpPr>
            <a:spLocks noGrp="1"/>
          </p:cNvSpPr>
          <p:nvPr>
            <p:ph idx="1"/>
          </p:nvPr>
        </p:nvSpPr>
        <p:spPr/>
        <p:txBody>
          <a:bodyPr/>
          <a:lstStyle/>
          <a:p>
            <a:endParaRPr lang="da-DK" altLang="da-DK" sz="2000" dirty="0"/>
          </a:p>
          <a:p>
            <a:pPr marL="0" indent="0">
              <a:buNone/>
            </a:pPr>
            <a:r>
              <a:rPr lang="da-DK" sz="1600" dirty="0"/>
              <a:t>At deltagerne: </a:t>
            </a:r>
          </a:p>
          <a:p>
            <a:pPr marL="0" indent="0">
              <a:buNone/>
            </a:pPr>
            <a:endParaRPr lang="da-DK" sz="1600" dirty="0"/>
          </a:p>
          <a:p>
            <a:pPr marL="0" indent="0">
              <a:buNone/>
            </a:pPr>
            <a:r>
              <a:rPr lang="da-DK" sz="1800" dirty="0"/>
              <a:t>Kan opdrage samt give omsorg, der modsvarer plejebarnets alder og særlige behov, herunder at kunne anerkende og rumme barnet med dets baggrund. Deltagerne skal have særlig fokus på at de kan støtte et plejebarn, som kan være traumatiseret i forbindelse med omsorgssvigt og/eller adskillelse fra forældrene.</a:t>
            </a:r>
          </a:p>
          <a:p>
            <a:pPr marL="0" indent="0">
              <a:buNone/>
            </a:pPr>
            <a:endParaRPr lang="da-DK" altLang="da-DK" sz="1800" dirty="0"/>
          </a:p>
          <a:p>
            <a:pPr marL="0" indent="0">
              <a:buNone/>
            </a:pPr>
            <a:r>
              <a:rPr lang="da-DK" sz="1800" dirty="0"/>
              <a:t>Kan støtte plejebarnets relationer til forældre, søskende, øvrig familie og netværk, med udgangspunkt i barnets bedste og indgå i et respektfuldt samarbejde.</a:t>
            </a:r>
          </a:p>
          <a:p>
            <a:pPr marL="0" indent="0">
              <a:buNone/>
            </a:pPr>
            <a:r>
              <a:rPr lang="da-DK" sz="1800" dirty="0"/>
              <a:t>Kendskab til lovgivningen omkring samværsformer.</a:t>
            </a:r>
          </a:p>
          <a:p>
            <a:pPr marL="0" indent="0">
              <a:buNone/>
            </a:pPr>
            <a:endParaRPr lang="da-DK" sz="1800" dirty="0"/>
          </a:p>
          <a:p>
            <a:pPr marL="0" indent="0">
              <a:buNone/>
            </a:pPr>
            <a:r>
              <a:rPr lang="da-DK" sz="1400" dirty="0"/>
              <a:t>Tema 2, 4, 5, 6</a:t>
            </a:r>
          </a:p>
          <a:p>
            <a:pPr marL="0" indent="0">
              <a:buNone/>
            </a:pPr>
            <a:endParaRPr lang="da-DK" altLang="da-DK" sz="1800" dirty="0"/>
          </a:p>
        </p:txBody>
      </p:sp>
      <p:pic>
        <p:nvPicPr>
          <p:cNvPr id="5124"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79D97EAC-E4D0-4052-BA4B-8EE6C4B2FAF2}"/>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C6A9A691-C80D-46CF-AE29-6D1C0ECBF8BA}"/>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C0B64716-47CE-45FC-9E5D-329F59BD18F5}"/>
              </a:ext>
            </a:extLst>
          </p:cNvPr>
          <p:cNvSpPr>
            <a:spLocks noGrp="1"/>
          </p:cNvSpPr>
          <p:nvPr>
            <p:ph type="title"/>
          </p:nvPr>
        </p:nvSpPr>
        <p:spPr>
          <a:xfrm>
            <a:off x="457200" y="990600"/>
            <a:ext cx="8229600" cy="1143000"/>
          </a:xfrm>
        </p:spPr>
        <p:txBody>
          <a:bodyPr/>
          <a:lstStyle/>
          <a:p>
            <a:pPr>
              <a:defRPr/>
            </a:pPr>
            <a:br>
              <a:rPr lang="da-DK" altLang="da-DK" dirty="0">
                <a:solidFill>
                  <a:srgbClr val="144582"/>
                </a:solidFill>
                <a:latin typeface="Trebuchet MS" panose="020B0603020202020204" pitchFamily="34" charset="0"/>
              </a:rPr>
            </a:br>
            <a:r>
              <a:rPr lang="da-DK" kern="1200" dirty="0">
                <a:solidFill>
                  <a:srgbClr val="144582"/>
                </a:solidFill>
              </a:rPr>
              <a:t>Udvikling af mentaliseringsevne</a:t>
            </a:r>
            <a:br>
              <a:rPr lang="da-DK" kern="1200" dirty="0">
                <a:solidFill>
                  <a:srgbClr val="144582"/>
                </a:solidFill>
              </a:rPr>
            </a:br>
            <a:r>
              <a:rPr lang="da-DK" sz="3600" kern="1200" dirty="0">
                <a:solidFill>
                  <a:srgbClr val="144582"/>
                </a:solidFill>
                <a:latin typeface="Trebuchet MS" panose="020B0603020202020204" pitchFamily="34" charset="0"/>
              </a:rPr>
              <a:t> </a:t>
            </a:r>
            <a:br>
              <a:rPr lang="da-DK" altLang="da-DK" dirty="0">
                <a:solidFill>
                  <a:srgbClr val="144582"/>
                </a:solidFill>
                <a:latin typeface="Trebuchet MS" panose="020B0603020202020204" pitchFamily="34" charset="0"/>
              </a:rPr>
            </a:br>
            <a:endParaRPr lang="da-DK" altLang="da-DK" dirty="0">
              <a:solidFill>
                <a:srgbClr val="144582"/>
              </a:solidFill>
              <a:latin typeface="Trebuchet MS" panose="020B0603020202020204" pitchFamily="34" charset="0"/>
            </a:endParaRPr>
          </a:p>
        </p:txBody>
      </p:sp>
      <p:pic>
        <p:nvPicPr>
          <p:cNvPr id="28675"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3DD180D3-0FF3-4013-8A82-A1110BF5730B}"/>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977FF749-0E22-4B26-8B5A-53C5D62A867D}"/>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7B40440B-8328-493B-8729-F5787EC8FD43}"/>
              </a:ext>
            </a:extLst>
          </p:cNvPr>
          <p:cNvSpPr>
            <a:spLocks noGrp="1"/>
          </p:cNvSpPr>
          <p:nvPr>
            <p:ph idx="1"/>
          </p:nvPr>
        </p:nvSpPr>
        <p:spPr>
          <a:xfrm>
            <a:off x="457200" y="2222500"/>
            <a:ext cx="8229600" cy="3903663"/>
          </a:xfrm>
        </p:spPr>
        <p:txBody>
          <a:bodyPr/>
          <a:lstStyle/>
          <a:p>
            <a:r>
              <a:rPr lang="da-DK" sz="2400" dirty="0"/>
              <a:t>0-3 årige skal mødes mentaliserende, de kan kun spirende mentalisere selv.</a:t>
            </a:r>
          </a:p>
          <a:p>
            <a:r>
              <a:rPr lang="da-DK" sz="2400" dirty="0"/>
              <a:t>4-8 årige har en begyndende evne til at mentalisere.</a:t>
            </a:r>
          </a:p>
          <a:p>
            <a:r>
              <a:rPr lang="da-DK" sz="2400" dirty="0"/>
              <a:t>9-12 årige udvikler evnen til social sammenligning, der fører til at evaluering af selv og andre bruges og misbruges.</a:t>
            </a:r>
          </a:p>
          <a:p>
            <a:r>
              <a:rPr lang="da-DK" sz="2400" dirty="0"/>
              <a:t>13-18 årige udvikler hele tiden mentaliserings evnen til et mere avanceret niveau, men der er mange mentaliserings svigt.</a:t>
            </a:r>
          </a:p>
          <a:p>
            <a:pPr marL="0" indent="0" algn="r">
              <a:buFontTx/>
              <a:buNone/>
              <a:defRPr/>
            </a:pPr>
            <a:r>
              <a:rPr lang="da-DK" sz="1400" dirty="0"/>
              <a:t>Kilde: Center for mentalisering</a:t>
            </a:r>
          </a:p>
        </p:txBody>
      </p:sp>
    </p:spTree>
    <p:extLst>
      <p:ext uri="{BB962C8B-B14F-4D97-AF65-F5344CB8AC3E}">
        <p14:creationId xmlns:p14="http://schemas.microsoft.com/office/powerpoint/2010/main" val="137088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endParaRPr lang="da-DK" altLang="da-DK"/>
          </a:p>
        </p:txBody>
      </p:sp>
      <p:sp>
        <p:nvSpPr>
          <p:cNvPr id="32771" name="Pladsholder til indhold 2"/>
          <p:cNvSpPr>
            <a:spLocks noGrp="1"/>
          </p:cNvSpPr>
          <p:nvPr>
            <p:ph idx="1"/>
          </p:nvPr>
        </p:nvSpPr>
        <p:spPr/>
        <p:txBody>
          <a:bodyPr/>
          <a:lstStyle/>
          <a:p>
            <a:pPr marL="0" indent="0" algn="ctr">
              <a:buFontTx/>
              <a:buNone/>
            </a:pPr>
            <a:endParaRPr lang="da-DK" altLang="da-DK" dirty="0"/>
          </a:p>
          <a:p>
            <a:pPr marL="0" indent="0" algn="ctr">
              <a:buNone/>
            </a:pPr>
            <a:r>
              <a:rPr lang="da-DK" altLang="da-DK" dirty="0"/>
              <a:t>The false </a:t>
            </a:r>
            <a:r>
              <a:rPr lang="da-DK" altLang="da-DK" dirty="0" err="1"/>
              <a:t>belief</a:t>
            </a:r>
            <a:endParaRPr lang="da-DK" altLang="da-DK" dirty="0"/>
          </a:p>
          <a:p>
            <a:pPr marL="0" indent="0" algn="ctr">
              <a:buFontTx/>
              <a:buNone/>
            </a:pPr>
            <a:r>
              <a:rPr lang="da-DK" u="sng" dirty="0">
                <a:hlinkClick r:id="rId3"/>
              </a:rPr>
              <a:t>https://www.youtube.com/watch?v=8hLubgpY2_w</a:t>
            </a:r>
            <a:endParaRPr lang="da-DK" altLang="da-DK" dirty="0"/>
          </a:p>
        </p:txBody>
      </p:sp>
      <p:pic>
        <p:nvPicPr>
          <p:cNvPr id="32772" name="Bille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Billed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175" y="6524625"/>
            <a:ext cx="8205788"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2C64DC25-CF54-4785-9EE9-01C3B0EAB783}"/>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51968D01-F61B-4718-9496-90E2B4FF1612}"/>
              </a:ext>
            </a:extLst>
          </p:cNvPr>
          <p:cNvSpPr>
            <a:spLocks noGrp="1"/>
          </p:cNvSpPr>
          <p:nvPr>
            <p:ph type="title"/>
          </p:nvPr>
        </p:nvSpPr>
        <p:spPr>
          <a:xfrm>
            <a:off x="457200" y="641350"/>
            <a:ext cx="8229600" cy="787400"/>
          </a:xfrm>
        </p:spPr>
        <p:txBody>
          <a:bodyPr/>
          <a:lstStyle/>
          <a:p>
            <a:pPr>
              <a:defRPr/>
            </a:pPr>
            <a:br>
              <a:rPr lang="da-DK" altLang="da-DK" dirty="0">
                <a:solidFill>
                  <a:srgbClr val="144582"/>
                </a:solidFill>
              </a:rPr>
            </a:br>
            <a:r>
              <a:rPr lang="da-DK" sz="4000" kern="1200" dirty="0">
                <a:solidFill>
                  <a:srgbClr val="144582"/>
                </a:solidFill>
              </a:rPr>
              <a:t>Mentaliseringens fire dimensioner</a:t>
            </a:r>
            <a:br>
              <a:rPr lang="da-DK" altLang="da-DK" sz="4000" dirty="0">
                <a:solidFill>
                  <a:srgbClr val="144582"/>
                </a:solidFill>
              </a:rPr>
            </a:br>
            <a:endParaRPr lang="da-DK" altLang="da-DK" sz="4000" dirty="0"/>
          </a:p>
        </p:txBody>
      </p:sp>
      <p:pic>
        <p:nvPicPr>
          <p:cNvPr id="34819"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FAD3702D-F46D-4E80-8C78-F5940D989D3A}"/>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1AE53B2C-7BA6-4C3F-874C-075AB8040B9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graphicFrame>
        <p:nvGraphicFramePr>
          <p:cNvPr id="3" name="Pladsholder til indhold 2">
            <a:extLst>
              <a:ext uri="{FF2B5EF4-FFF2-40B4-BE49-F238E27FC236}">
                <a16:creationId xmlns:a16="http://schemas.microsoft.com/office/drawing/2014/main" id="{F61C5487-91AB-4496-A672-6121490ACA90}"/>
              </a:ext>
            </a:extLst>
          </p:cNvPr>
          <p:cNvGraphicFramePr>
            <a:graphicFrameLocks noGrp="1"/>
          </p:cNvGraphicFramePr>
          <p:nvPr>
            <p:ph idx="1"/>
          </p:nvPr>
        </p:nvGraphicFramePr>
        <p:xfrm>
          <a:off x="457200" y="1600200"/>
          <a:ext cx="8229600" cy="447996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88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schemeClr val="tx1"/>
                          </a:solidFill>
                          <a:effectLst/>
                          <a:uLnTx/>
                          <a:uFillTx/>
                          <a:latin typeface="Trebuchet MS" panose="020B0603020202020204"/>
                          <a:ea typeface="+mn-ea"/>
                          <a:cs typeface="+mn-cs"/>
                        </a:rPr>
                        <a:t>Automatisk: </a:t>
                      </a:r>
                      <a:r>
                        <a:rPr kumimoji="0" lang="da-DK" sz="1800" b="0" i="0" u="none" strike="noStrike" kern="1200" cap="none" spc="0" normalizeH="0" baseline="0" noProof="0" dirty="0">
                          <a:ln>
                            <a:noFill/>
                          </a:ln>
                          <a:solidFill>
                            <a:schemeClr val="tx1"/>
                          </a:solidFill>
                          <a:effectLst/>
                          <a:uLnTx/>
                          <a:uFillTx/>
                          <a:latin typeface="Trebuchet MS" panose="020B0603020202020204"/>
                          <a:ea typeface="+mn-ea"/>
                          <a:cs typeface="+mn-cs"/>
                        </a:rPr>
                        <a:t>Hurtig bearbejdning, før bevidste eller ikke-bevidste</a:t>
                      </a:r>
                    </a:p>
                    <a:p>
                      <a:endParaRPr lang="da-DK" sz="1800" dirty="0">
                        <a:solidFill>
                          <a:schemeClr val="tx1"/>
                        </a:solidFill>
                      </a:endParaRPr>
                    </a:p>
                  </a:txBody>
                  <a:tcPr marT="45646" marB="45646">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schemeClr val="tx1"/>
                          </a:solidFill>
                          <a:effectLst/>
                          <a:uLnTx/>
                          <a:uFillTx/>
                          <a:latin typeface="Trebuchet MS" panose="020B0603020202020204"/>
                          <a:ea typeface="+mn-ea"/>
                          <a:cs typeface="+mn-cs"/>
                        </a:rPr>
                        <a:t>Kontrolleret:</a:t>
                      </a:r>
                      <a:r>
                        <a:rPr kumimoji="0" lang="da-DK" sz="1800" b="1" i="0" u="none" strike="noStrike" kern="1200" cap="none" spc="0" normalizeH="0" baseline="0" noProof="0" dirty="0">
                          <a:ln>
                            <a:noFill/>
                          </a:ln>
                          <a:solidFill>
                            <a:schemeClr val="tx1"/>
                          </a:solidFill>
                          <a:effectLst/>
                          <a:uLnTx/>
                          <a:uFillTx/>
                          <a:latin typeface="Trebuchet MS" panose="020B0603020202020204"/>
                          <a:ea typeface="+mn-ea"/>
                          <a:cs typeface="+mn-cs"/>
                        </a:rPr>
                        <a:t> </a:t>
                      </a:r>
                      <a:r>
                        <a:rPr kumimoji="0" lang="da-DK" sz="1800" b="0" i="0" u="none" strike="noStrike" kern="1200" cap="none" spc="0" normalizeH="0" baseline="0" noProof="0" dirty="0">
                          <a:ln>
                            <a:noFill/>
                          </a:ln>
                          <a:solidFill>
                            <a:schemeClr val="tx1"/>
                          </a:solidFill>
                          <a:effectLst/>
                          <a:uLnTx/>
                          <a:uFillTx/>
                          <a:latin typeface="Trebuchet MS" panose="020B0603020202020204"/>
                          <a:ea typeface="+mn-ea"/>
                          <a:cs typeface="+mn-cs"/>
                        </a:rPr>
                        <a:t>Relativ langsom proces, kræver sprog, refleksion og en anden aktiv mental indsats</a:t>
                      </a:r>
                    </a:p>
                    <a:p>
                      <a:endParaRPr lang="da-DK" sz="1800" dirty="0"/>
                    </a:p>
                  </a:txBody>
                  <a:tcPr marT="45646" marB="45646">
                    <a:solidFill>
                      <a:schemeClr val="accent1"/>
                    </a:solidFill>
                  </a:tcPr>
                </a:tc>
                <a:extLst>
                  <a:ext uri="{0D108BD9-81ED-4DB2-BD59-A6C34878D82A}">
                    <a16:rowId xmlns:a16="http://schemas.microsoft.com/office/drawing/2014/main" val="10000"/>
                  </a:ext>
                </a:extLst>
              </a:tr>
              <a:tr h="914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solidFill>
                          <a:effectLst/>
                          <a:uLnTx/>
                          <a:uFillTx/>
                          <a:latin typeface="Trebuchet MS" panose="020B0603020202020204"/>
                          <a:ea typeface="+mn-ea"/>
                          <a:cs typeface="+mn-cs"/>
                        </a:rPr>
                        <a:t>Selv:</a:t>
                      </a:r>
                      <a:r>
                        <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rPr>
                        <a:t> Fokus på egne mentale tilstande</a:t>
                      </a:r>
                    </a:p>
                    <a:p>
                      <a:endParaRPr lang="da-DK" sz="1800" dirty="0"/>
                    </a:p>
                  </a:txBody>
                  <a:tcPr marT="45646" marB="45646">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solidFill>
                          <a:effectLst/>
                          <a:uLnTx/>
                          <a:uFillTx/>
                          <a:latin typeface="Trebuchet MS" panose="020B0603020202020204"/>
                          <a:ea typeface="+mn-ea"/>
                          <a:cs typeface="+mn-cs"/>
                        </a:rPr>
                        <a:t>Anden:</a:t>
                      </a:r>
                      <a:r>
                        <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rPr>
                        <a:t> Fokus på den andens mentale tilstand</a:t>
                      </a:r>
                      <a:endParaRPr kumimoji="0" lang="da-DK" sz="18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marT="45646" marB="45646">
                    <a:solidFill>
                      <a:schemeClr val="accent1"/>
                    </a:solidFill>
                  </a:tcPr>
                </a:tc>
                <a:extLst>
                  <a:ext uri="{0D108BD9-81ED-4DB2-BD59-A6C34878D82A}">
                    <a16:rowId xmlns:a16="http://schemas.microsoft.com/office/drawing/2014/main" val="10001"/>
                  </a:ext>
                </a:extLst>
              </a:tr>
              <a:tr h="1188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solidFill>
                          <a:effectLst/>
                          <a:uLnTx/>
                          <a:uFillTx/>
                          <a:latin typeface="Trebuchet MS" panose="020B0603020202020204"/>
                          <a:ea typeface="+mn-ea"/>
                          <a:cs typeface="+mn-cs"/>
                        </a:rPr>
                        <a:t>Kognitiv:</a:t>
                      </a:r>
                      <a:r>
                        <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rPr>
                        <a:t> Fokus på tanker, antagelser, mål og andre kognitive mentale tilstande</a:t>
                      </a:r>
                    </a:p>
                    <a:p>
                      <a:endParaRPr lang="da-DK" sz="1800" dirty="0"/>
                    </a:p>
                  </a:txBody>
                  <a:tcPr marT="45646" marB="45646">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solidFill>
                          <a:effectLst/>
                          <a:uLnTx/>
                          <a:uFillTx/>
                          <a:latin typeface="Trebuchet MS" panose="020B0603020202020204"/>
                          <a:ea typeface="+mn-ea"/>
                          <a:cs typeface="+mn-cs"/>
                        </a:rPr>
                        <a:t>Affektiv:</a:t>
                      </a:r>
                      <a:r>
                        <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rPr>
                        <a:t> Fokus på følelser, ønsker, behov og andre affektive mentale tilstande</a:t>
                      </a:r>
                    </a:p>
                    <a:p>
                      <a:endParaRPr lang="da-DK" sz="1800" dirty="0"/>
                    </a:p>
                  </a:txBody>
                  <a:tcPr marT="45646" marB="45646">
                    <a:solidFill>
                      <a:schemeClr val="accent1"/>
                    </a:solidFill>
                  </a:tcPr>
                </a:tc>
                <a:extLst>
                  <a:ext uri="{0D108BD9-81ED-4DB2-BD59-A6C34878D82A}">
                    <a16:rowId xmlns:a16="http://schemas.microsoft.com/office/drawing/2014/main" val="10002"/>
                  </a:ext>
                </a:extLst>
              </a:tr>
              <a:tr h="1188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solidFill>
                          <a:effectLst/>
                          <a:uLnTx/>
                          <a:uFillTx/>
                          <a:latin typeface="Trebuchet MS" panose="020B0603020202020204"/>
                          <a:ea typeface="+mn-ea"/>
                          <a:cs typeface="+mn-cs"/>
                        </a:rPr>
                        <a:t>Indre:</a:t>
                      </a:r>
                      <a:r>
                        <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rPr>
                        <a:t> Fokus på indre tilstande hos sig selv og andre, f.eks. fornemmelser i kroppen</a:t>
                      </a:r>
                    </a:p>
                    <a:p>
                      <a:endParaRPr lang="da-DK" sz="1800" dirty="0"/>
                    </a:p>
                  </a:txBody>
                  <a:tcPr marT="45646" marB="45646">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solidFill>
                          <a:effectLst/>
                          <a:uLnTx/>
                          <a:uFillTx/>
                          <a:latin typeface="Trebuchet MS" panose="020B0603020202020204"/>
                          <a:ea typeface="+mn-ea"/>
                          <a:cs typeface="+mn-cs"/>
                        </a:rPr>
                        <a:t>Ydre:</a:t>
                      </a:r>
                      <a:r>
                        <a:rPr kumimoji="0" lang="da-DK" sz="1800" b="0" i="0" u="none" strike="noStrike" kern="1200" cap="none" spc="0" normalizeH="0" baseline="0" noProof="0" dirty="0">
                          <a:ln>
                            <a:noFill/>
                          </a:ln>
                          <a:solidFill>
                            <a:prstClr val="black"/>
                          </a:solidFill>
                          <a:effectLst/>
                          <a:uLnTx/>
                          <a:uFillTx/>
                          <a:latin typeface="Trebuchet MS" panose="020B0603020202020204"/>
                          <a:ea typeface="+mn-ea"/>
                          <a:cs typeface="+mn-cs"/>
                        </a:rPr>
                        <a:t> Fokus på ydre forhold, f.eks. ansigtsudtryk.</a:t>
                      </a:r>
                    </a:p>
                    <a:p>
                      <a:endParaRPr lang="da-DK" sz="1800" dirty="0"/>
                    </a:p>
                  </a:txBody>
                  <a:tcPr marT="45646" marB="45646">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noChangeArrowheads="1"/>
          </p:cNvSpPr>
          <p:nvPr>
            <p:ph type="title"/>
          </p:nvPr>
        </p:nvSpPr>
        <p:spPr>
          <a:xfrm>
            <a:off x="457200" y="939800"/>
            <a:ext cx="8229600" cy="1143000"/>
          </a:xfrm>
        </p:spPr>
        <p:txBody>
          <a:bodyPr/>
          <a:lstStyle/>
          <a:p>
            <a:r>
              <a:rPr lang="da-DK" altLang="da-DK" dirty="0">
                <a:solidFill>
                  <a:srgbClr val="144582"/>
                </a:solidFill>
              </a:rPr>
              <a:t> En mentaliserende tilgang</a:t>
            </a:r>
            <a:br>
              <a:rPr lang="da-DK" altLang="da-DK" dirty="0">
                <a:solidFill>
                  <a:srgbClr val="144582"/>
                </a:solidFill>
              </a:rPr>
            </a:br>
            <a:r>
              <a:rPr lang="da-DK" altLang="da-DK" sz="3200" dirty="0" err="1">
                <a:solidFill>
                  <a:srgbClr val="144582"/>
                </a:solidFill>
              </a:rPr>
              <a:t>Emosjonsveiledning</a:t>
            </a:r>
            <a:endParaRPr lang="da-DK" altLang="da-DK" sz="3200" dirty="0">
              <a:solidFill>
                <a:srgbClr val="144582"/>
              </a:solidFill>
            </a:endParaRPr>
          </a:p>
        </p:txBody>
      </p:sp>
      <p:pic>
        <p:nvPicPr>
          <p:cNvPr id="30723"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88C30F18-ED55-4583-8807-ED0878DCEB03}"/>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2C64DC25-CF54-4785-9EE9-01C3B0EAB783}"/>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DCDC042C-39BD-4CC1-B43B-E8A12C9F656B}"/>
              </a:ext>
            </a:extLst>
          </p:cNvPr>
          <p:cNvSpPr>
            <a:spLocks noGrp="1"/>
          </p:cNvSpPr>
          <p:nvPr>
            <p:ph idx="1"/>
          </p:nvPr>
        </p:nvSpPr>
        <p:spPr>
          <a:xfrm>
            <a:off x="457200" y="2222500"/>
            <a:ext cx="8229600" cy="3438525"/>
          </a:xfrm>
        </p:spPr>
        <p:txBody>
          <a:bodyPr/>
          <a:lstStyle/>
          <a:p>
            <a:pPr marL="0" indent="0">
              <a:buFontTx/>
              <a:buNone/>
              <a:defRPr/>
            </a:pPr>
            <a:endParaRPr lang="da-DK" sz="2400" dirty="0"/>
          </a:p>
          <a:p>
            <a:pPr marL="0" indent="0">
              <a:buFontTx/>
              <a:buNone/>
              <a:defRPr/>
            </a:pPr>
            <a:r>
              <a:rPr lang="da-DK" u="sng" dirty="0">
                <a:hlinkClick r:id="rId4"/>
              </a:rPr>
              <a:t>https://www.youtube.com/watch?v=Kkz7frj6TLk</a:t>
            </a:r>
            <a:endParaRPr lang="da-DK" sz="2400" dirty="0"/>
          </a:p>
        </p:txBody>
      </p:sp>
    </p:spTree>
    <p:extLst>
      <p:ext uri="{BB962C8B-B14F-4D97-AF65-F5344CB8AC3E}">
        <p14:creationId xmlns:p14="http://schemas.microsoft.com/office/powerpoint/2010/main" val="230387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57200" y="274638"/>
            <a:ext cx="8229600" cy="1325562"/>
          </a:xfrm>
        </p:spPr>
        <p:txBody>
          <a:bodyPr/>
          <a:lstStyle/>
          <a:p>
            <a:br>
              <a:rPr lang="da-DK" altLang="da-DK" dirty="0">
                <a:solidFill>
                  <a:srgbClr val="144582"/>
                </a:solidFill>
              </a:rPr>
            </a:br>
            <a:r>
              <a:rPr lang="da-DK" altLang="da-DK" dirty="0">
                <a:solidFill>
                  <a:srgbClr val="144582"/>
                </a:solidFill>
              </a:rPr>
              <a:t>Den mentaliserende tilgang</a:t>
            </a:r>
          </a:p>
        </p:txBody>
      </p:sp>
      <p:sp>
        <p:nvSpPr>
          <p:cNvPr id="36867" name="Pladsholder til indhold 2"/>
          <p:cNvSpPr>
            <a:spLocks noGrp="1"/>
          </p:cNvSpPr>
          <p:nvPr>
            <p:ph idx="1"/>
          </p:nvPr>
        </p:nvSpPr>
        <p:spPr/>
        <p:txBody>
          <a:bodyPr/>
          <a:lstStyle/>
          <a:p>
            <a:endParaRPr lang="da-DK" altLang="da-DK" dirty="0"/>
          </a:p>
          <a:p>
            <a:endParaRPr lang="da-DK" altLang="da-DK" dirty="0"/>
          </a:p>
          <a:p>
            <a:pPr marL="0" indent="0" algn="ctr">
              <a:buNone/>
            </a:pPr>
            <a:r>
              <a:rPr lang="da-DK" altLang="da-DK" dirty="0"/>
              <a:t>Videoklip:</a:t>
            </a:r>
          </a:p>
          <a:p>
            <a:pPr marL="0" indent="0" algn="ctr">
              <a:buNone/>
            </a:pPr>
            <a:r>
              <a:rPr lang="da-DK" altLang="da-DK" b="1" dirty="0"/>
              <a:t>Konflikt efter samvær</a:t>
            </a:r>
          </a:p>
          <a:p>
            <a:pPr marL="0" indent="0" algn="ctr">
              <a:buNone/>
            </a:pPr>
            <a:r>
              <a:rPr lang="da-DK" u="sng" dirty="0">
                <a:hlinkClick r:id="rId3"/>
              </a:rPr>
              <a:t>https://www.youtube.com/watch?v=9YdtaCuQTaQ</a:t>
            </a:r>
            <a:endParaRPr lang="da-DK" dirty="0"/>
          </a:p>
          <a:p>
            <a:pPr marL="0" indent="0" algn="ctr">
              <a:buNone/>
            </a:pPr>
            <a:endParaRPr lang="da-DK" altLang="da-DK" b="1" dirty="0"/>
          </a:p>
          <a:p>
            <a:pPr marL="0" indent="0" algn="ctr">
              <a:buNone/>
            </a:pPr>
            <a:endParaRPr lang="da-DK" altLang="da-DK" b="1" dirty="0"/>
          </a:p>
          <a:p>
            <a:pPr marL="0" indent="0" algn="ctr">
              <a:buNone/>
            </a:pPr>
            <a:endParaRPr lang="da-DK" altLang="da-DK" b="1" dirty="0"/>
          </a:p>
          <a:p>
            <a:pPr marL="0" indent="0" algn="ctr">
              <a:buNone/>
            </a:pPr>
            <a:r>
              <a:rPr lang="da-DK" altLang="da-DK" sz="2000" dirty="0"/>
              <a:t>						Kilde: Socialstyrelsen</a:t>
            </a:r>
          </a:p>
        </p:txBody>
      </p:sp>
      <p:pic>
        <p:nvPicPr>
          <p:cNvPr id="36868" name="Bille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FAD3702D-F46D-4E80-8C78-F5940D989D3A}"/>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1AE53B2C-7BA6-4C3F-874C-075AB8040B9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468313" y="222250"/>
            <a:ext cx="8229600" cy="1143000"/>
          </a:xfrm>
        </p:spPr>
        <p:txBody>
          <a:bodyPr/>
          <a:lstStyle/>
          <a:p>
            <a:r>
              <a:rPr lang="da-DK" altLang="da-DK">
                <a:solidFill>
                  <a:srgbClr val="144582"/>
                </a:solidFill>
              </a:rPr>
              <a:t>Gruppearbejde</a:t>
            </a:r>
          </a:p>
        </p:txBody>
      </p:sp>
      <p:sp>
        <p:nvSpPr>
          <p:cNvPr id="38915" name="Pladsholder til indhold 2"/>
          <p:cNvSpPr>
            <a:spLocks noGrp="1"/>
          </p:cNvSpPr>
          <p:nvPr>
            <p:ph idx="1"/>
          </p:nvPr>
        </p:nvSpPr>
        <p:spPr>
          <a:xfrm>
            <a:off x="457200" y="1365250"/>
            <a:ext cx="8229600" cy="4760913"/>
          </a:xfrm>
        </p:spPr>
        <p:txBody>
          <a:bodyPr/>
          <a:lstStyle/>
          <a:p>
            <a:r>
              <a:rPr lang="da-DK" altLang="da-DK" sz="2800" dirty="0"/>
              <a:t>Beskriv Mikkel og plejefars adfærd.</a:t>
            </a:r>
          </a:p>
          <a:p>
            <a:pPr marL="0" indent="0">
              <a:buNone/>
            </a:pPr>
            <a:endParaRPr lang="da-DK" altLang="da-DK" sz="2800" dirty="0"/>
          </a:p>
          <a:p>
            <a:r>
              <a:rPr lang="da-DK" altLang="da-DK" sz="2800" dirty="0"/>
              <a:t>Hvorfor gør Mikkel, som han gør i situationen?</a:t>
            </a:r>
          </a:p>
          <a:p>
            <a:r>
              <a:rPr lang="da-DK" altLang="da-DK" sz="2800" dirty="0"/>
              <a:t>Hvordan kan du forstå det? (se bagom adfærd)</a:t>
            </a:r>
          </a:p>
          <a:p>
            <a:r>
              <a:rPr lang="da-DK" altLang="da-DK" sz="2800" dirty="0"/>
              <a:t>Hvad har Mikkel brug for i situationen?</a:t>
            </a:r>
          </a:p>
          <a:p>
            <a:r>
              <a:rPr lang="da-DK" altLang="da-DK" sz="2800" dirty="0"/>
              <a:t>Hvorfor gør plejefar, som han gør i situationen?</a:t>
            </a:r>
          </a:p>
          <a:p>
            <a:r>
              <a:rPr lang="da-DK" altLang="da-DK" sz="2800" dirty="0"/>
              <a:t>Hvordan kan du forstå det? (se bagom adfærd)</a:t>
            </a:r>
          </a:p>
          <a:p>
            <a:endParaRPr lang="da-DK" altLang="da-DK" sz="2800" dirty="0"/>
          </a:p>
          <a:p>
            <a:r>
              <a:rPr lang="da-DK" altLang="da-DK" sz="2800" dirty="0"/>
              <a:t>Hvad oplevede du der skete med dig, da du så klippet?</a:t>
            </a:r>
          </a:p>
        </p:txBody>
      </p:sp>
      <p:pic>
        <p:nvPicPr>
          <p:cNvPr id="3891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FAD3702D-F46D-4E80-8C78-F5940D989D3A}"/>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1AE53B2C-7BA6-4C3F-874C-075AB8040B9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BFCACAF8-3810-4565-8989-F8EA551B0726}"/>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4A1A8C22-E38C-4D41-BCEE-F4A5C04AFF83}"/>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9941" name="Pladsholder til indhold 1"/>
          <p:cNvSpPr>
            <a:spLocks noGrp="1"/>
          </p:cNvSpPr>
          <p:nvPr>
            <p:ph idx="1"/>
          </p:nvPr>
        </p:nvSpPr>
        <p:spPr/>
        <p:txBody>
          <a:bodyPr/>
          <a:lstStyle/>
          <a:p>
            <a:endParaRPr lang="da-DK" altLang="da-DK" sz="2800" dirty="0"/>
          </a:p>
          <a:p>
            <a:r>
              <a:rPr lang="da-DK" altLang="da-DK" sz="2800" dirty="0"/>
              <a:t>Hav øje for mentaliseringens fire dimensioner. </a:t>
            </a:r>
          </a:p>
          <a:p>
            <a:r>
              <a:rPr lang="da-DK" altLang="da-DK" sz="2800" dirty="0"/>
              <a:t>Hav øje for hvilket tilknytningsmønster der er herskende hos barnet.</a:t>
            </a:r>
          </a:p>
          <a:p>
            <a:r>
              <a:rPr lang="da-DK" altLang="da-DK" sz="2800" dirty="0"/>
              <a:t>Hav øje for hvilken sammenhæng og situation barnet er i.</a:t>
            </a:r>
          </a:p>
          <a:p>
            <a:endParaRPr lang="da-DK" altLang="da-DK" sz="2800" dirty="0"/>
          </a:p>
        </p:txBody>
      </p:sp>
      <p:sp>
        <p:nvSpPr>
          <p:cNvPr id="39942" name="Titel 2"/>
          <p:cNvSpPr>
            <a:spLocks noGrp="1"/>
          </p:cNvSpPr>
          <p:nvPr>
            <p:ph type="title"/>
          </p:nvPr>
        </p:nvSpPr>
        <p:spPr>
          <a:xfrm>
            <a:off x="457200" y="635000"/>
            <a:ext cx="8229600" cy="1065808"/>
          </a:xfrm>
        </p:spPr>
        <p:txBody>
          <a:bodyPr/>
          <a:lstStyle/>
          <a:p>
            <a:r>
              <a:rPr lang="da-DK" altLang="da-DK" dirty="0">
                <a:solidFill>
                  <a:srgbClr val="144582"/>
                </a:solidFill>
              </a:rPr>
              <a:t>Se bag om adfærd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151E2838-CE97-46C6-8134-4F6C45E360F0}"/>
              </a:ext>
            </a:extLst>
          </p:cNvPr>
          <p:cNvSpPr>
            <a:spLocks noGrp="1"/>
          </p:cNvSpPr>
          <p:nvPr>
            <p:ph type="title"/>
          </p:nvPr>
        </p:nvSpPr>
        <p:spPr>
          <a:xfrm>
            <a:off x="457200" y="990600"/>
            <a:ext cx="8229600" cy="1143000"/>
          </a:xfrm>
        </p:spPr>
        <p:txBody>
          <a:bodyPr/>
          <a:lstStyle/>
          <a:p>
            <a:pPr>
              <a:defRPr/>
            </a:pPr>
            <a:r>
              <a:rPr lang="da-DK" sz="3600" kern="1200" dirty="0">
                <a:solidFill>
                  <a:srgbClr val="144582"/>
                </a:solidFill>
              </a:rPr>
              <a:t>Plejeforældre med en mentaliserende indstilling</a:t>
            </a:r>
            <a:endParaRPr lang="da-DK" altLang="da-DK" dirty="0">
              <a:solidFill>
                <a:srgbClr val="144582"/>
              </a:solidFill>
            </a:endParaRPr>
          </a:p>
        </p:txBody>
      </p:sp>
      <p:pic>
        <p:nvPicPr>
          <p:cNvPr id="5222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9DBEAF1F-7FF5-4026-825B-5E9AAB3FA7C5}"/>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14B07F22-D82B-4507-9F9C-38BD43051C7B}"/>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584CB886-F42A-49F3-9E62-6CEEBFD23BC5}"/>
              </a:ext>
            </a:extLst>
          </p:cNvPr>
          <p:cNvSpPr>
            <a:spLocks noGrp="1"/>
          </p:cNvSpPr>
          <p:nvPr>
            <p:ph idx="1"/>
          </p:nvPr>
        </p:nvSpPr>
        <p:spPr>
          <a:xfrm>
            <a:off x="457200" y="2247900"/>
            <a:ext cx="8229600" cy="3629025"/>
          </a:xfrm>
        </p:spPr>
        <p:txBody>
          <a:bodyPr/>
          <a:lstStyle/>
          <a:p>
            <a:pPr marL="0" indent="0" defTabSz="457200" eaLnBrk="1" fontAlgn="auto" hangingPunct="1">
              <a:spcBef>
                <a:spcPts val="1000"/>
              </a:spcBef>
              <a:spcAft>
                <a:spcPts val="0"/>
              </a:spcAft>
              <a:buClr>
                <a:srgbClr val="90C226"/>
              </a:buClr>
              <a:buSzPct val="80000"/>
              <a:buFontTx/>
              <a:buNone/>
              <a:defRPr/>
            </a:pPr>
            <a:r>
              <a:rPr lang="da-DK" sz="2000" kern="1200" dirty="0">
                <a:solidFill>
                  <a:prstClr val="black">
                    <a:lumMod val="75000"/>
                    <a:lumOff val="25000"/>
                  </a:prstClr>
                </a:solidFill>
                <a:latin typeface="Trebuchet MS" panose="020B0603020202020204"/>
              </a:rPr>
              <a:t> </a:t>
            </a:r>
          </a:p>
          <a:p>
            <a:pPr defTabSz="457200" eaLnBrk="1" fontAlgn="auto" hangingPunct="1">
              <a:spcBef>
                <a:spcPts val="1000"/>
              </a:spcBef>
              <a:spcAft>
                <a:spcPts val="0"/>
              </a:spcAft>
              <a:buClr>
                <a:srgbClr val="90C226"/>
              </a:buClr>
              <a:buSzPct val="80000"/>
              <a:defRPr/>
            </a:pPr>
            <a:r>
              <a:rPr lang="da-DK" sz="2000" kern="1200" dirty="0">
                <a:solidFill>
                  <a:prstClr val="black">
                    <a:lumMod val="75000"/>
                    <a:lumOff val="25000"/>
                  </a:prstClr>
                </a:solidFill>
                <a:latin typeface="Trebuchet MS" panose="020B0603020202020204"/>
              </a:rPr>
              <a:t> Er nysgerrig overfor barnets følelser og tanker</a:t>
            </a:r>
          </a:p>
          <a:p>
            <a:pPr marL="0" indent="0" defTabSz="457200" eaLnBrk="1" fontAlgn="auto" hangingPunct="1">
              <a:spcBef>
                <a:spcPts val="1000"/>
              </a:spcBef>
              <a:spcAft>
                <a:spcPts val="0"/>
              </a:spcAft>
              <a:buClr>
                <a:srgbClr val="90C226"/>
              </a:buClr>
              <a:buSzPct val="80000"/>
              <a:buFontTx/>
              <a:buNone/>
              <a:defRPr/>
            </a:pPr>
            <a:r>
              <a:rPr lang="da-DK" sz="2000" kern="1200" dirty="0">
                <a:solidFill>
                  <a:prstClr val="black">
                    <a:lumMod val="75000"/>
                    <a:lumOff val="25000"/>
                  </a:prstClr>
                </a:solidFill>
                <a:latin typeface="Trebuchet MS" panose="020B0603020202020204"/>
              </a:rPr>
              <a:t>	som ligger bag handlingerne og oplever barnets</a:t>
            </a:r>
          </a:p>
          <a:p>
            <a:pPr marL="0" indent="0" defTabSz="457200" eaLnBrk="1" fontAlgn="auto" hangingPunct="1">
              <a:spcBef>
                <a:spcPts val="1000"/>
              </a:spcBef>
              <a:spcAft>
                <a:spcPts val="0"/>
              </a:spcAft>
              <a:buClr>
                <a:srgbClr val="90C226"/>
              </a:buClr>
              <a:buSzPct val="80000"/>
              <a:buFontTx/>
              <a:buNone/>
              <a:defRPr/>
            </a:pPr>
            <a:r>
              <a:rPr lang="da-DK" sz="2000" kern="1200" dirty="0">
                <a:solidFill>
                  <a:prstClr val="black">
                    <a:lumMod val="75000"/>
                    <a:lumOff val="25000"/>
                  </a:prstClr>
                </a:solidFill>
                <a:latin typeface="Trebuchet MS" panose="020B0603020202020204"/>
              </a:rPr>
              <a:t>	adfærd som meningsfulde udtryk. </a:t>
            </a:r>
          </a:p>
          <a:p>
            <a:pPr defTabSz="457200" eaLnBrk="1" fontAlgn="auto" hangingPunct="1">
              <a:spcBef>
                <a:spcPts val="1000"/>
              </a:spcBef>
              <a:spcAft>
                <a:spcPts val="0"/>
              </a:spcAft>
              <a:buClr>
                <a:srgbClr val="90C226"/>
              </a:buClr>
              <a:buSzPct val="80000"/>
              <a:defRPr/>
            </a:pPr>
            <a:r>
              <a:rPr lang="da-DK" sz="2000" kern="1200" dirty="0">
                <a:solidFill>
                  <a:prstClr val="black">
                    <a:lumMod val="75000"/>
                    <a:lumOff val="25000"/>
                  </a:prstClr>
                </a:solidFill>
                <a:latin typeface="Trebuchet MS" panose="020B0603020202020204"/>
              </a:rPr>
              <a:t> Man skal have øje for at mentale tilstande er ugennemsigtige.</a:t>
            </a:r>
          </a:p>
          <a:p>
            <a:pPr defTabSz="457200" eaLnBrk="1" fontAlgn="auto" hangingPunct="1">
              <a:spcBef>
                <a:spcPts val="1000"/>
              </a:spcBef>
              <a:spcAft>
                <a:spcPts val="0"/>
              </a:spcAft>
              <a:buClr>
                <a:srgbClr val="90C226"/>
              </a:buClr>
              <a:buSzPct val="80000"/>
              <a:defRPr/>
            </a:pPr>
            <a:r>
              <a:rPr lang="da-DK" sz="2000" kern="1200" dirty="0">
                <a:solidFill>
                  <a:prstClr val="black">
                    <a:lumMod val="75000"/>
                    <a:lumOff val="25000"/>
                  </a:prstClr>
                </a:solidFill>
                <a:latin typeface="Trebuchet MS" panose="020B0603020202020204"/>
              </a:rPr>
              <a:t> </a:t>
            </a:r>
            <a:r>
              <a:rPr lang="da-DK" sz="2000" kern="1200" dirty="0" err="1">
                <a:solidFill>
                  <a:prstClr val="black">
                    <a:lumMod val="75000"/>
                    <a:lumOff val="25000"/>
                  </a:prstClr>
                </a:solidFill>
                <a:latin typeface="Trebuchet MS" panose="020B0603020202020204"/>
              </a:rPr>
              <a:t>Mentaliseringssvigt</a:t>
            </a:r>
            <a:r>
              <a:rPr lang="da-DK" sz="2000" kern="1200" dirty="0">
                <a:solidFill>
                  <a:prstClr val="black">
                    <a:lumMod val="75000"/>
                    <a:lumOff val="25000"/>
                  </a:prstClr>
                </a:solidFill>
                <a:latin typeface="Trebuchet MS" panose="020B0603020202020204"/>
              </a:rPr>
              <a:t> kan forekomme</a:t>
            </a:r>
            <a:endParaRPr lang="da-DK"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BFCACAF8-3810-4565-8989-F8EA551B0726}"/>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4A1A8C22-E38C-4D41-BCEE-F4A5C04AFF83}"/>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9941" name="Pladsholder til indhold 1"/>
          <p:cNvSpPr>
            <a:spLocks noGrp="1"/>
          </p:cNvSpPr>
          <p:nvPr>
            <p:ph idx="1"/>
          </p:nvPr>
        </p:nvSpPr>
        <p:spPr>
          <a:xfrm>
            <a:off x="457200" y="1600200"/>
            <a:ext cx="8229600" cy="4525963"/>
          </a:xfrm>
        </p:spPr>
        <p:txBody>
          <a:bodyPr/>
          <a:lstStyle/>
          <a:p>
            <a:pPr marL="0" indent="0" defTabSz="342900">
              <a:buClr>
                <a:srgbClr val="90C226"/>
              </a:buClr>
              <a:buSzPct val="80000"/>
              <a:buNone/>
              <a:defRPr/>
            </a:pPr>
            <a:r>
              <a:rPr lang="da-DK" b="1" dirty="0">
                <a:solidFill>
                  <a:prstClr val="black">
                    <a:lumMod val="75000"/>
                    <a:lumOff val="25000"/>
                  </a:prstClr>
                </a:solidFill>
                <a:latin typeface="Trebuchet MS" panose="020B0603020202020204"/>
              </a:rPr>
              <a:t>						</a:t>
            </a:r>
            <a:r>
              <a:rPr lang="da-DK" sz="4800" b="1" dirty="0">
                <a:solidFill>
                  <a:prstClr val="black">
                    <a:lumMod val="75000"/>
                    <a:lumOff val="25000"/>
                  </a:prstClr>
                </a:solidFill>
                <a:latin typeface="Trebuchet MS" panose="020B0603020202020204"/>
              </a:rPr>
              <a:t>Å</a:t>
            </a:r>
            <a:r>
              <a:rPr lang="da-DK" sz="4800" dirty="0">
                <a:solidFill>
                  <a:prstClr val="black">
                    <a:lumMod val="75000"/>
                    <a:lumOff val="25000"/>
                  </a:prstClr>
                </a:solidFill>
                <a:latin typeface="Trebuchet MS" panose="020B0603020202020204"/>
              </a:rPr>
              <a:t>benhed                								</a:t>
            </a:r>
            <a:r>
              <a:rPr lang="da-DK" sz="4800" b="1" dirty="0">
                <a:solidFill>
                  <a:prstClr val="black">
                    <a:lumMod val="75000"/>
                    <a:lumOff val="25000"/>
                  </a:prstClr>
                </a:solidFill>
                <a:latin typeface="Trebuchet MS" panose="020B0603020202020204"/>
              </a:rPr>
              <a:t>B</a:t>
            </a:r>
            <a:r>
              <a:rPr lang="da-DK" sz="4800" dirty="0">
                <a:solidFill>
                  <a:prstClr val="black">
                    <a:lumMod val="75000"/>
                    <a:lumOff val="25000"/>
                  </a:prstClr>
                </a:solidFill>
                <a:latin typeface="Trebuchet MS" panose="020B0603020202020204"/>
              </a:rPr>
              <a:t>alance                   							</a:t>
            </a:r>
            <a:r>
              <a:rPr lang="da-DK" sz="4800" b="1" dirty="0">
                <a:solidFill>
                  <a:prstClr val="black">
                    <a:lumMod val="75000"/>
                    <a:lumOff val="25000"/>
                  </a:prstClr>
                </a:solidFill>
                <a:latin typeface="Trebuchet MS" panose="020B0603020202020204"/>
              </a:rPr>
              <a:t>E</a:t>
            </a:r>
            <a:r>
              <a:rPr lang="da-DK" sz="4800" dirty="0">
                <a:solidFill>
                  <a:prstClr val="black">
                    <a:lumMod val="75000"/>
                    <a:lumOff val="25000"/>
                  </a:prstClr>
                </a:solidFill>
                <a:latin typeface="Trebuchet MS" panose="020B0603020202020204"/>
              </a:rPr>
              <a:t>mpati</a:t>
            </a:r>
          </a:p>
          <a:p>
            <a:pPr marL="0" indent="0" defTabSz="342900">
              <a:buClr>
                <a:srgbClr val="90C226"/>
              </a:buClr>
              <a:buSzPct val="80000"/>
              <a:buNone/>
              <a:defRPr/>
            </a:pPr>
            <a:r>
              <a:rPr lang="da-DK" sz="4800" dirty="0">
                <a:solidFill>
                  <a:prstClr val="black">
                    <a:lumMod val="75000"/>
                    <a:lumOff val="25000"/>
                  </a:prstClr>
                </a:solidFill>
                <a:latin typeface="Trebuchet MS" panose="020B0603020202020204"/>
              </a:rPr>
              <a:t>           </a:t>
            </a:r>
            <a:r>
              <a:rPr lang="da-DK" sz="4800" b="1" dirty="0">
                <a:solidFill>
                  <a:prstClr val="black">
                    <a:lumMod val="75000"/>
                    <a:lumOff val="25000"/>
                  </a:prstClr>
                </a:solidFill>
                <a:latin typeface="Trebuchet MS" panose="020B0603020202020204"/>
              </a:rPr>
              <a:t>N</a:t>
            </a:r>
            <a:r>
              <a:rPr lang="da-DK" sz="4800" dirty="0">
                <a:solidFill>
                  <a:prstClr val="black">
                    <a:lumMod val="75000"/>
                    <a:lumOff val="25000"/>
                  </a:prstClr>
                </a:solidFill>
                <a:latin typeface="Trebuchet MS" panose="020B0603020202020204"/>
              </a:rPr>
              <a:t>ysgerrig</a:t>
            </a:r>
          </a:p>
          <a:p>
            <a:pPr marL="0" indent="0" defTabSz="342900">
              <a:buClr>
                <a:srgbClr val="90C226"/>
              </a:buClr>
              <a:buSzPct val="80000"/>
              <a:buNone/>
              <a:defRPr/>
            </a:pPr>
            <a:r>
              <a:rPr lang="da-DK" sz="4800" dirty="0">
                <a:solidFill>
                  <a:prstClr val="black">
                    <a:lumMod val="75000"/>
                    <a:lumOff val="25000"/>
                  </a:prstClr>
                </a:solidFill>
                <a:latin typeface="Trebuchet MS" panose="020B0603020202020204"/>
              </a:rPr>
              <a:t>           </a:t>
            </a:r>
            <a:r>
              <a:rPr lang="da-DK" sz="4800" b="1" dirty="0">
                <a:solidFill>
                  <a:prstClr val="black">
                    <a:lumMod val="75000"/>
                    <a:lumOff val="25000"/>
                  </a:prstClr>
                </a:solidFill>
                <a:latin typeface="Trebuchet MS" panose="020B0603020202020204"/>
              </a:rPr>
              <a:t>T</a:t>
            </a:r>
            <a:r>
              <a:rPr lang="da-DK" sz="4800" dirty="0">
                <a:solidFill>
                  <a:prstClr val="black">
                    <a:lumMod val="75000"/>
                    <a:lumOff val="25000"/>
                  </a:prstClr>
                </a:solidFill>
                <a:latin typeface="Trebuchet MS" panose="020B0603020202020204"/>
              </a:rPr>
              <a:t>ålmodighed</a:t>
            </a:r>
          </a:p>
          <a:p>
            <a:pPr marL="0" indent="0" algn="r" defTabSz="342900">
              <a:buClr>
                <a:srgbClr val="90C226"/>
              </a:buClr>
              <a:buSzPct val="80000"/>
              <a:buNone/>
              <a:defRPr/>
            </a:pPr>
            <a:r>
              <a:rPr lang="da-DK" sz="1400" dirty="0">
                <a:solidFill>
                  <a:prstClr val="black">
                    <a:lumMod val="75000"/>
                    <a:lumOff val="25000"/>
                  </a:prstClr>
                </a:solidFill>
                <a:latin typeface="Trebuchet MS" panose="020B0603020202020204"/>
              </a:rPr>
              <a:t>Kilde: Center for mentalisering</a:t>
            </a:r>
          </a:p>
          <a:p>
            <a:pPr marL="0" indent="0">
              <a:buNone/>
            </a:pPr>
            <a:endParaRPr lang="da-DK" altLang="da-DK" sz="2800" dirty="0"/>
          </a:p>
        </p:txBody>
      </p:sp>
      <p:sp>
        <p:nvSpPr>
          <p:cNvPr id="39942" name="Titel 2"/>
          <p:cNvSpPr>
            <a:spLocks noGrp="1"/>
          </p:cNvSpPr>
          <p:nvPr>
            <p:ph type="title"/>
          </p:nvPr>
        </p:nvSpPr>
        <p:spPr>
          <a:xfrm>
            <a:off x="457200" y="635000"/>
            <a:ext cx="8229600" cy="1065808"/>
          </a:xfrm>
        </p:spPr>
        <p:txBody>
          <a:bodyPr/>
          <a:lstStyle/>
          <a:p>
            <a:endParaRPr lang="da-DK" altLang="da-DK" dirty="0">
              <a:solidFill>
                <a:srgbClr val="144582"/>
              </a:solidFill>
            </a:endParaRPr>
          </a:p>
        </p:txBody>
      </p:sp>
    </p:spTree>
    <p:extLst>
      <p:ext uri="{BB962C8B-B14F-4D97-AF65-F5344CB8AC3E}">
        <p14:creationId xmlns:p14="http://schemas.microsoft.com/office/powerpoint/2010/main" val="25885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p:nvPr>
        </p:nvSpPr>
        <p:spPr>
          <a:xfrm>
            <a:off x="457200" y="990600"/>
            <a:ext cx="8229600" cy="1143000"/>
          </a:xfrm>
        </p:spPr>
        <p:txBody>
          <a:bodyPr/>
          <a:lstStyle/>
          <a:p>
            <a:br>
              <a:rPr lang="da-DK" altLang="da-DK">
                <a:solidFill>
                  <a:srgbClr val="144582"/>
                </a:solidFill>
              </a:rPr>
            </a:br>
            <a:r>
              <a:rPr lang="da-DK" altLang="da-DK">
                <a:solidFill>
                  <a:srgbClr val="144582"/>
                </a:solidFill>
              </a:rPr>
              <a:t>Frokost</a:t>
            </a:r>
            <a:br>
              <a:rPr lang="da-DK" altLang="da-DK">
                <a:solidFill>
                  <a:srgbClr val="144582"/>
                </a:solidFill>
              </a:rPr>
            </a:br>
            <a:endParaRPr lang="da-DK" altLang="da-DK">
              <a:solidFill>
                <a:srgbClr val="144582"/>
              </a:solidFill>
            </a:endParaRPr>
          </a:p>
        </p:txBody>
      </p:sp>
      <p:pic>
        <p:nvPicPr>
          <p:cNvPr id="4198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18F1EB48-A91D-420B-A9EC-26F1C64B3B58}"/>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BDBDFE98-893B-475C-91E3-8839392E65A1}"/>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41990" name="Pladsholder til indhold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33625" y="2222500"/>
            <a:ext cx="4476750" cy="29797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noChangeArrowheads="1"/>
          </p:cNvSpPr>
          <p:nvPr>
            <p:ph type="title"/>
          </p:nvPr>
        </p:nvSpPr>
        <p:spPr>
          <a:xfrm>
            <a:off x="457200" y="765175"/>
            <a:ext cx="8229600" cy="863600"/>
          </a:xfrm>
        </p:spPr>
        <p:txBody>
          <a:bodyPr/>
          <a:lstStyle/>
          <a:p>
            <a:br>
              <a:rPr lang="da-DK" altLang="da-DK">
                <a:solidFill>
                  <a:srgbClr val="144582"/>
                </a:solidFill>
              </a:rPr>
            </a:br>
            <a:r>
              <a:rPr lang="da-DK" altLang="da-DK">
                <a:solidFill>
                  <a:srgbClr val="144582"/>
                </a:solidFill>
              </a:rPr>
              <a:t>Plejefamiliens kompetencer</a:t>
            </a:r>
            <a:br>
              <a:rPr lang="da-DK" altLang="da-DK">
                <a:solidFill>
                  <a:srgbClr val="144582"/>
                </a:solidFill>
              </a:rPr>
            </a:br>
            <a:endParaRPr lang="da-DK" altLang="da-DK"/>
          </a:p>
        </p:txBody>
      </p:sp>
      <p:sp>
        <p:nvSpPr>
          <p:cNvPr id="5123" name="Pladsholder til indhold 2">
            <a:extLst>
              <a:ext uri="{FF2B5EF4-FFF2-40B4-BE49-F238E27FC236}">
                <a16:creationId xmlns:a16="http://schemas.microsoft.com/office/drawing/2014/main" id="{44A01401-ECB7-4E11-AD68-51C6DE095A9D}"/>
              </a:ext>
            </a:extLst>
          </p:cNvPr>
          <p:cNvSpPr>
            <a:spLocks noGrp="1"/>
          </p:cNvSpPr>
          <p:nvPr>
            <p:ph idx="1"/>
          </p:nvPr>
        </p:nvSpPr>
        <p:spPr>
          <a:xfrm>
            <a:off x="457200" y="1916113"/>
            <a:ext cx="8229600" cy="4592637"/>
          </a:xfrm>
        </p:spPr>
        <p:txBody>
          <a:bodyPr/>
          <a:lstStyle/>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8.30 – 9.00 		Opsamling	</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9.00 – 10:00		Betydningen af omsorgssvigt og traumatisering for 						plejebørns udvikling.</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10:00 – 10.15		Pause</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10.15 – 12.00 	Udvikling af mentaliseringsevne og den mentaliserende 					tilgang</a:t>
            </a:r>
          </a:p>
          <a:p>
            <a:pPr marL="0" indent="0" defTabSz="457200" eaLnBrk="1" fontAlgn="auto" hangingPunct="1">
              <a:spcBef>
                <a:spcPts val="1000"/>
              </a:spcBef>
              <a:spcAft>
                <a:spcPts val="0"/>
              </a:spcAft>
              <a:buClr>
                <a:srgbClr val="90C226"/>
              </a:buClr>
              <a:buSzPct val="80000"/>
              <a:buFontTx/>
              <a:buNone/>
              <a:defRPr/>
            </a:pPr>
            <a:r>
              <a:rPr lang="da-DK" sz="1800" kern="1200" dirty="0">
                <a:solidFill>
                  <a:srgbClr val="144582"/>
                </a:solidFill>
                <a:latin typeface="Trebuchet MS" panose="020B0603020202020204"/>
              </a:rPr>
              <a:t>12.00 –12.45 	 	Frokost</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12.45 –13.15		Den mentaliserende tilgang – anerkendelse.</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13.15 – 14.15		Forældresamarbejde og samvær</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14.15 – 14.30		Pause</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14.30 – 15.30	       Forældresamarbejde og samvær </a:t>
            </a:r>
          </a:p>
          <a:p>
            <a:pPr marL="0" indent="0" defTabSz="457200" eaLnBrk="1" fontAlgn="auto" hangingPunct="1">
              <a:spcBef>
                <a:spcPts val="1000"/>
              </a:spcBef>
              <a:spcAft>
                <a:spcPts val="0"/>
              </a:spcAft>
              <a:buClr>
                <a:srgbClr val="90C226"/>
              </a:buClr>
              <a:buSzPct val="80000"/>
              <a:buFontTx/>
              <a:buNone/>
              <a:defRPr/>
            </a:pPr>
            <a:r>
              <a:rPr lang="da-DK" sz="1800" kern="1200" dirty="0">
                <a:solidFill>
                  <a:prstClr val="black">
                    <a:lumMod val="75000"/>
                    <a:lumOff val="25000"/>
                  </a:prstClr>
                </a:solidFill>
                <a:latin typeface="Trebuchet MS" panose="020B0603020202020204"/>
              </a:rPr>
              <a:t>15.30 – 16.00    	Opsamling på dagen og logbog</a:t>
            </a:r>
          </a:p>
          <a:p>
            <a:pPr marL="0" indent="0">
              <a:buFontTx/>
              <a:buNone/>
              <a:defRPr/>
            </a:pPr>
            <a:endParaRPr lang="da-DK" altLang="da-DK" dirty="0"/>
          </a:p>
        </p:txBody>
      </p:sp>
      <p:pic>
        <p:nvPicPr>
          <p:cNvPr id="6148"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D46AFE8E-0C06-41D4-B97D-7DECEE464E12}"/>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78D68526-0206-4786-9292-79563F8B42E0}"/>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noChangeArrowheads="1"/>
          </p:cNvSpPr>
          <p:nvPr>
            <p:ph type="title"/>
          </p:nvPr>
        </p:nvSpPr>
        <p:spPr/>
        <p:txBody>
          <a:bodyPr/>
          <a:lstStyle/>
          <a:p>
            <a:endParaRPr lang="da-DK" altLang="da-DK"/>
          </a:p>
        </p:txBody>
      </p:sp>
      <p:sp>
        <p:nvSpPr>
          <p:cNvPr id="50179" name="Pladsholder til indhold 2"/>
          <p:cNvSpPr>
            <a:spLocks noGrp="1" noChangeArrowheads="1"/>
          </p:cNvSpPr>
          <p:nvPr>
            <p:ph idx="1"/>
          </p:nvPr>
        </p:nvSpPr>
        <p:spPr/>
        <p:txBody>
          <a:bodyPr/>
          <a:lstStyle/>
          <a:p>
            <a:pPr marL="0" indent="0" algn="ctr">
              <a:buFontTx/>
              <a:buNone/>
            </a:pPr>
            <a:endParaRPr lang="da-DK" altLang="da-DK" sz="6600" dirty="0"/>
          </a:p>
          <a:p>
            <a:pPr marL="0" indent="0" algn="ctr">
              <a:buFontTx/>
              <a:buNone/>
            </a:pPr>
            <a:r>
              <a:rPr lang="da-DK" altLang="da-DK" sz="6600" dirty="0"/>
              <a:t>Øvelse</a:t>
            </a:r>
          </a:p>
        </p:txBody>
      </p:sp>
      <p:pic>
        <p:nvPicPr>
          <p:cNvPr id="50180"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892BDFF1-0464-4089-B5CE-981E36306C7C}"/>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E796CC45-2F14-4129-BB06-1C38389E0105}"/>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noChangeArrowheads="1"/>
          </p:cNvSpPr>
          <p:nvPr>
            <p:ph type="title"/>
          </p:nvPr>
        </p:nvSpPr>
        <p:spPr/>
        <p:txBody>
          <a:bodyPr/>
          <a:lstStyle/>
          <a:p>
            <a:endParaRPr lang="da-DK" altLang="da-DK"/>
          </a:p>
        </p:txBody>
      </p:sp>
      <p:sp>
        <p:nvSpPr>
          <p:cNvPr id="50179" name="Pladsholder til indhold 2"/>
          <p:cNvSpPr>
            <a:spLocks noGrp="1" noChangeArrowheads="1"/>
          </p:cNvSpPr>
          <p:nvPr>
            <p:ph idx="1"/>
          </p:nvPr>
        </p:nvSpPr>
        <p:spPr/>
        <p:txBody>
          <a:bodyPr/>
          <a:lstStyle/>
          <a:p>
            <a:pPr marL="0" indent="0" algn="ctr">
              <a:buFontTx/>
              <a:buNone/>
            </a:pPr>
            <a:r>
              <a:rPr lang="da-DK" altLang="da-DK" sz="3600" dirty="0"/>
              <a:t>Videoklip:</a:t>
            </a:r>
          </a:p>
          <a:p>
            <a:pPr marL="0" indent="0" algn="ctr">
              <a:buFontTx/>
              <a:buNone/>
            </a:pPr>
            <a:r>
              <a:rPr lang="da-DK" altLang="da-DK" sz="3600" dirty="0"/>
              <a:t>Still face </a:t>
            </a:r>
          </a:p>
          <a:p>
            <a:pPr marL="0" indent="0" algn="ctr">
              <a:buFontTx/>
              <a:buNone/>
            </a:pPr>
            <a:r>
              <a:rPr lang="da-DK" sz="3600" u="sng" dirty="0">
                <a:hlinkClick r:id="rId3"/>
              </a:rPr>
              <a:t>https://www.youtube.com/watch?v=apzXGEbZht0</a:t>
            </a:r>
            <a:endParaRPr lang="da-DK" sz="3600" dirty="0"/>
          </a:p>
          <a:p>
            <a:pPr marL="0" indent="0" algn="ctr">
              <a:buFontTx/>
              <a:buNone/>
            </a:pPr>
            <a:endParaRPr lang="da-DK" altLang="da-DK" sz="6600" dirty="0"/>
          </a:p>
        </p:txBody>
      </p:sp>
      <p:pic>
        <p:nvPicPr>
          <p:cNvPr id="50180" name="Bille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892BDFF1-0464-4089-B5CE-981E36306C7C}"/>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E796CC45-2F14-4129-BB06-1C38389E0105}"/>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161911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noChangeArrowheads="1"/>
          </p:cNvSpPr>
          <p:nvPr>
            <p:ph type="title"/>
          </p:nvPr>
        </p:nvSpPr>
        <p:spPr>
          <a:xfrm>
            <a:off x="457200" y="1420813"/>
            <a:ext cx="8229600" cy="495300"/>
          </a:xfrm>
        </p:spPr>
        <p:txBody>
          <a:bodyPr/>
          <a:lstStyle/>
          <a:p>
            <a:br>
              <a:rPr lang="da-DK" altLang="da-DK">
                <a:solidFill>
                  <a:srgbClr val="144582"/>
                </a:solidFill>
              </a:rPr>
            </a:br>
            <a:r>
              <a:rPr lang="da-DK" altLang="da-DK">
                <a:solidFill>
                  <a:srgbClr val="144582"/>
                </a:solidFill>
              </a:rPr>
              <a:t>Anerkendelse</a:t>
            </a:r>
            <a:br>
              <a:rPr lang="da-DK" altLang="da-DK">
                <a:solidFill>
                  <a:srgbClr val="144582"/>
                </a:solidFill>
              </a:rPr>
            </a:br>
            <a:endParaRPr lang="da-DK" altLang="da-DK"/>
          </a:p>
        </p:txBody>
      </p:sp>
      <p:sp>
        <p:nvSpPr>
          <p:cNvPr id="31747" name="Pladsholder til indhold 2">
            <a:extLst>
              <a:ext uri="{FF2B5EF4-FFF2-40B4-BE49-F238E27FC236}">
                <a16:creationId xmlns:a16="http://schemas.microsoft.com/office/drawing/2014/main" id="{9F370BD5-2798-45C2-8005-EAB5892E8B32}"/>
              </a:ext>
            </a:extLst>
          </p:cNvPr>
          <p:cNvSpPr>
            <a:spLocks noGrp="1"/>
          </p:cNvSpPr>
          <p:nvPr>
            <p:ph idx="1"/>
          </p:nvPr>
        </p:nvSpPr>
        <p:spPr>
          <a:xfrm>
            <a:off x="457200" y="1739900"/>
            <a:ext cx="8229600" cy="4568825"/>
          </a:xfrm>
        </p:spPr>
        <p:txBody>
          <a:bodyPr/>
          <a:lstStyle/>
          <a:p>
            <a:pPr defTabSz="457200" eaLnBrk="1" fontAlgn="auto" hangingPunct="1">
              <a:spcBef>
                <a:spcPts val="1000"/>
              </a:spcBef>
              <a:spcAft>
                <a:spcPts val="0"/>
              </a:spcAft>
              <a:buSzPct val="80000"/>
              <a:buFont typeface="Wingdings 3" charset="2"/>
              <a:buChar char=""/>
              <a:defRPr/>
            </a:pPr>
            <a:endParaRPr lang="da-DK" sz="2400" kern="1200" dirty="0">
              <a:solidFill>
                <a:srgbClr val="002060"/>
              </a:solidFill>
              <a:latin typeface="Trebuchet MS" panose="020B0603020202020204"/>
            </a:endParaRPr>
          </a:p>
          <a:p>
            <a:pPr defTabSz="457200" eaLnBrk="1" fontAlgn="auto" hangingPunct="1">
              <a:spcBef>
                <a:spcPts val="1000"/>
              </a:spcBef>
              <a:spcAft>
                <a:spcPts val="0"/>
              </a:spcAft>
              <a:buSzPct val="80000"/>
              <a:buFont typeface="Wingdings 3" charset="2"/>
              <a:buChar char=""/>
              <a:defRPr/>
            </a:pPr>
            <a:endParaRPr lang="da-DK" sz="2400" kern="1200" dirty="0">
              <a:solidFill>
                <a:srgbClr val="002060"/>
              </a:solidFill>
              <a:latin typeface="Trebuchet MS" panose="020B0603020202020204"/>
            </a:endParaRPr>
          </a:p>
          <a:p>
            <a:pPr marL="0" indent="0" defTabSz="457200" eaLnBrk="1" fontAlgn="auto" hangingPunct="1">
              <a:spcBef>
                <a:spcPts val="1000"/>
              </a:spcBef>
              <a:spcAft>
                <a:spcPts val="0"/>
              </a:spcAft>
              <a:buSzPct val="80000"/>
              <a:buFontTx/>
              <a:buNone/>
              <a:defRPr/>
            </a:pPr>
            <a:endParaRPr lang="da-DK" sz="2400" kern="1200" dirty="0">
              <a:solidFill>
                <a:srgbClr val="002060"/>
              </a:solidFill>
              <a:latin typeface="Trebuchet MS" panose="020B0603020202020204"/>
            </a:endParaRPr>
          </a:p>
          <a:p>
            <a:pPr marL="0" indent="0" algn="ctr" defTabSz="457200" eaLnBrk="1" fontAlgn="auto" hangingPunct="1">
              <a:spcBef>
                <a:spcPts val="1000"/>
              </a:spcBef>
              <a:spcAft>
                <a:spcPts val="0"/>
              </a:spcAft>
              <a:buSzPct val="80000"/>
              <a:buNone/>
              <a:defRPr/>
            </a:pPr>
            <a:r>
              <a:rPr lang="da-DK" sz="2400" kern="1200" dirty="0">
                <a:latin typeface="Trebuchet MS" panose="020B0603020202020204"/>
              </a:rPr>
              <a:t>Hvad forstår I ved anerkendelse?</a:t>
            </a:r>
          </a:p>
        </p:txBody>
      </p:sp>
      <p:pic>
        <p:nvPicPr>
          <p:cNvPr id="4403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E350C006-7075-4AE9-A04E-20E56E6BAFEF}"/>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C1A6A715-090E-42FB-8640-6C189F091642}"/>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644919C1-E755-4046-96EF-12CEAAD1A9E2}"/>
              </a:ext>
            </a:extLst>
          </p:cNvPr>
          <p:cNvSpPr>
            <a:spLocks noGrp="1"/>
          </p:cNvSpPr>
          <p:nvPr>
            <p:ph type="title"/>
          </p:nvPr>
        </p:nvSpPr>
        <p:spPr>
          <a:xfrm>
            <a:off x="468313" y="765175"/>
            <a:ext cx="8229600" cy="957263"/>
          </a:xfrm>
        </p:spPr>
        <p:txBody>
          <a:bodyPr/>
          <a:lstStyle/>
          <a:p>
            <a:pPr>
              <a:defRPr/>
            </a:pPr>
            <a:br>
              <a:rPr lang="da-DK" altLang="da-DK" dirty="0">
                <a:solidFill>
                  <a:srgbClr val="144582"/>
                </a:solidFill>
              </a:rPr>
            </a:br>
            <a:r>
              <a:rPr lang="da-DK" sz="3200" kern="1200" dirty="0">
                <a:solidFill>
                  <a:srgbClr val="144582"/>
                </a:solidFill>
              </a:rPr>
              <a:t>Anerkendelse – er, at se barnet som et ”jeg” og acceptere det, som det er.</a:t>
            </a:r>
            <a:br>
              <a:rPr lang="da-DK" sz="3200" kern="1200" dirty="0">
                <a:solidFill>
                  <a:srgbClr val="144582"/>
                </a:solidFill>
              </a:rPr>
            </a:br>
            <a:r>
              <a:rPr lang="da-DK" sz="1400" kern="1200" dirty="0">
                <a:solidFill>
                  <a:srgbClr val="144582"/>
                </a:solidFill>
                <a:latin typeface="Trebuchet MS" panose="020B0603020202020204"/>
              </a:rPr>
              <a:t>En måde at skelne mellem ros og anerkendelse</a:t>
            </a:r>
            <a:br>
              <a:rPr lang="da-DK" altLang="da-DK" dirty="0">
                <a:solidFill>
                  <a:srgbClr val="144582"/>
                </a:solidFill>
              </a:rPr>
            </a:br>
            <a:endParaRPr lang="da-DK" altLang="da-DK" dirty="0"/>
          </a:p>
        </p:txBody>
      </p:sp>
      <p:graphicFrame>
        <p:nvGraphicFramePr>
          <p:cNvPr id="2" name="Pladsholder til indhold 1">
            <a:extLst>
              <a:ext uri="{FF2B5EF4-FFF2-40B4-BE49-F238E27FC236}">
                <a16:creationId xmlns:a16="http://schemas.microsoft.com/office/drawing/2014/main" id="{66C8E650-ED27-4674-AAE9-1941783A5D89}"/>
              </a:ext>
            </a:extLst>
          </p:cNvPr>
          <p:cNvGraphicFramePr>
            <a:graphicFrameLocks noGrp="1"/>
          </p:cNvGraphicFramePr>
          <p:nvPr>
            <p:ph idx="1"/>
          </p:nvPr>
        </p:nvGraphicFramePr>
        <p:xfrm>
          <a:off x="457200" y="2276475"/>
          <a:ext cx="8229600" cy="421005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spcAft>
                          <a:spcPts val="1000"/>
                        </a:spcAft>
                      </a:pPr>
                      <a:r>
                        <a:rPr lang="da-DK" sz="1400" dirty="0">
                          <a:solidFill>
                            <a:srgbClr val="144582"/>
                          </a:solidFill>
                          <a:effectLst/>
                          <a:latin typeface="Trebuchet MS" panose="020B0603020202020204" pitchFamily="34" charset="0"/>
                        </a:rPr>
                        <a:t>Ros</a:t>
                      </a:r>
                      <a:endParaRPr lang="da-DK" sz="1400" dirty="0">
                        <a:solidFill>
                          <a:srgbClr val="144582"/>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dirty="0">
                          <a:solidFill>
                            <a:srgbClr val="144582"/>
                          </a:solidFill>
                          <a:effectLst/>
                          <a:latin typeface="Trebuchet MS" panose="020B0603020202020204" pitchFamily="34" charset="0"/>
                        </a:rPr>
                        <a:t>Anerkendelse</a:t>
                      </a:r>
                      <a:endParaRPr lang="da-DK" sz="1400" dirty="0">
                        <a:solidFill>
                          <a:srgbClr val="144582"/>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370840">
                <a:tc>
                  <a:txBody>
                    <a:bodyPr/>
                    <a:lstStyle/>
                    <a:p>
                      <a:pPr>
                        <a:spcAft>
                          <a:spcPts val="1000"/>
                        </a:spcAft>
                      </a:pPr>
                      <a:r>
                        <a:rPr lang="da-DK" sz="1400" dirty="0">
                          <a:effectLst/>
                          <a:latin typeface="Trebuchet MS" panose="020B0603020202020204" pitchFamily="34" charset="0"/>
                        </a:rPr>
                        <a:t>Grundlag for selvtillid</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dirty="0">
                          <a:effectLst/>
                          <a:latin typeface="Trebuchet MS" panose="020B0603020202020204" pitchFamily="34" charset="0"/>
                        </a:rPr>
                        <a:t>Grundlag for selvværd</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370840">
                <a:tc>
                  <a:txBody>
                    <a:bodyPr/>
                    <a:lstStyle/>
                    <a:p>
                      <a:pPr>
                        <a:spcAft>
                          <a:spcPts val="1000"/>
                        </a:spcAft>
                      </a:pPr>
                      <a:r>
                        <a:rPr lang="da-DK" sz="1400" dirty="0">
                          <a:effectLst/>
                          <a:latin typeface="Trebuchet MS" panose="020B0603020202020204" pitchFamily="34" charset="0"/>
                        </a:rPr>
                        <a:t>Gives for vores gøren</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a:effectLst/>
                          <a:latin typeface="Trebuchet MS" panose="020B0603020202020204" pitchFamily="34" charset="0"/>
                        </a:rPr>
                        <a:t>Tager afsæt i vores væren</a:t>
                      </a:r>
                      <a:endParaRPr lang="da-DK" sz="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370840">
                <a:tc>
                  <a:txBody>
                    <a:bodyPr/>
                    <a:lstStyle/>
                    <a:p>
                      <a:pPr>
                        <a:spcAft>
                          <a:spcPts val="1000"/>
                        </a:spcAft>
                      </a:pPr>
                      <a:r>
                        <a:rPr lang="da-DK" sz="1400" dirty="0">
                          <a:effectLst/>
                          <a:latin typeface="Trebuchet MS" panose="020B0603020202020204" pitchFamily="34" charset="0"/>
                        </a:rPr>
                        <a:t>Kan gives som tilskyndelse – et pædagogisk redskab</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a:effectLst/>
                          <a:latin typeface="Trebuchet MS" panose="020B0603020202020204" pitchFamily="34" charset="0"/>
                        </a:rPr>
                        <a:t>Kan ikke gives som tilskyndelse</a:t>
                      </a:r>
                      <a:endParaRPr lang="da-DK" sz="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370840">
                <a:tc>
                  <a:txBody>
                    <a:bodyPr/>
                    <a:lstStyle/>
                    <a:p>
                      <a:pPr>
                        <a:spcAft>
                          <a:spcPts val="1000"/>
                        </a:spcAft>
                      </a:pPr>
                      <a:r>
                        <a:rPr lang="da-DK" sz="1400" dirty="0">
                          <a:effectLst/>
                          <a:latin typeface="Trebuchet MS" panose="020B0603020202020204" pitchFamily="34" charset="0"/>
                        </a:rPr>
                        <a:t>Bedømmelse – værdisætning</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a:effectLst/>
                          <a:latin typeface="Trebuchet MS" panose="020B0603020202020204" pitchFamily="34" charset="0"/>
                        </a:rPr>
                        <a:t>Er ikke beregnende</a:t>
                      </a:r>
                      <a:endParaRPr lang="da-DK" sz="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r h="370840">
                <a:tc>
                  <a:txBody>
                    <a:bodyPr/>
                    <a:lstStyle/>
                    <a:p>
                      <a:pPr>
                        <a:spcAft>
                          <a:spcPts val="1000"/>
                        </a:spcAft>
                      </a:pPr>
                      <a:r>
                        <a:rPr lang="da-DK" sz="1400" dirty="0">
                          <a:effectLst/>
                          <a:latin typeface="Trebuchet MS" panose="020B0603020202020204" pitchFamily="34" charset="0"/>
                        </a:rPr>
                        <a:t>Er  identitetsskabende</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dirty="0">
                          <a:effectLst/>
                          <a:latin typeface="Trebuchet MS" panose="020B0603020202020204" pitchFamily="34" charset="0"/>
                        </a:rPr>
                        <a:t>Er identitetsskabende</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370840">
                <a:tc>
                  <a:txBody>
                    <a:bodyPr/>
                    <a:lstStyle/>
                    <a:p>
                      <a:pPr>
                        <a:spcAft>
                          <a:spcPts val="1000"/>
                        </a:spcAft>
                      </a:pPr>
                      <a:r>
                        <a:rPr lang="da-DK" sz="1400" dirty="0">
                          <a:effectLst/>
                          <a:latin typeface="Trebuchet MS" panose="020B0603020202020204" pitchFamily="34" charset="0"/>
                        </a:rPr>
                        <a:t>Vi bekræftes i kraft af vores kompetencer / færdigheder</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a:effectLst/>
                          <a:latin typeface="Trebuchet MS" panose="020B0603020202020204" pitchFamily="34" charset="0"/>
                        </a:rPr>
                        <a:t>Vi bekræftes i kraft af vores eksistens </a:t>
                      </a:r>
                      <a:endParaRPr lang="da-DK" sz="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6"/>
                  </a:ext>
                </a:extLst>
              </a:tr>
              <a:tr h="370840">
                <a:tc>
                  <a:txBody>
                    <a:bodyPr/>
                    <a:lstStyle/>
                    <a:p>
                      <a:pPr>
                        <a:spcAft>
                          <a:spcPts val="1000"/>
                        </a:spcAft>
                      </a:pPr>
                      <a:r>
                        <a:rPr lang="da-DK" sz="1400" dirty="0">
                          <a:effectLst/>
                          <a:latin typeface="Trebuchet MS" panose="020B0603020202020204" pitchFamily="34" charset="0"/>
                        </a:rPr>
                        <a:t>På betingelse af</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a:effectLst/>
                          <a:latin typeface="Trebuchet MS" panose="020B0603020202020204" pitchFamily="34" charset="0"/>
                        </a:rPr>
                        <a:t>Betingelsesløs</a:t>
                      </a:r>
                      <a:endParaRPr lang="da-DK" sz="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7"/>
                  </a:ext>
                </a:extLst>
              </a:tr>
              <a:tr h="370840">
                <a:tc>
                  <a:txBody>
                    <a:bodyPr/>
                    <a:lstStyle/>
                    <a:p>
                      <a:pPr>
                        <a:spcAft>
                          <a:spcPts val="1000"/>
                        </a:spcAft>
                      </a:pPr>
                      <a:r>
                        <a:rPr lang="da-DK" sz="1400" dirty="0">
                          <a:effectLst/>
                          <a:latin typeface="Trebuchet MS" panose="020B0603020202020204" pitchFamily="34" charset="0"/>
                        </a:rPr>
                        <a:t>Tilpasning</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a:effectLst/>
                          <a:latin typeface="Trebuchet MS" panose="020B0603020202020204" pitchFamily="34" charset="0"/>
                        </a:rPr>
                        <a:t>Dannelse</a:t>
                      </a:r>
                      <a:endParaRPr lang="da-DK" sz="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8"/>
                  </a:ext>
                </a:extLst>
              </a:tr>
              <a:tr h="370840">
                <a:tc>
                  <a:txBody>
                    <a:bodyPr/>
                    <a:lstStyle/>
                    <a:p>
                      <a:pPr>
                        <a:spcAft>
                          <a:spcPts val="1000"/>
                        </a:spcAft>
                      </a:pPr>
                      <a:r>
                        <a:rPr lang="da-DK" sz="1400" dirty="0">
                          <a:effectLst/>
                          <a:latin typeface="Trebuchet MS" panose="020B0603020202020204" pitchFamily="34" charset="0"/>
                        </a:rPr>
                        <a:t>Selvtillid</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dirty="0">
                          <a:effectLst/>
                          <a:latin typeface="Trebuchet MS" panose="020B0603020202020204" pitchFamily="34" charset="0"/>
                        </a:rPr>
                        <a:t>Selvværd</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9"/>
                  </a:ext>
                </a:extLst>
              </a:tr>
              <a:tr h="370840">
                <a:tc>
                  <a:txBody>
                    <a:bodyPr/>
                    <a:lstStyle/>
                    <a:p>
                      <a:pPr>
                        <a:spcAft>
                          <a:spcPts val="1000"/>
                        </a:spcAft>
                      </a:pPr>
                      <a:r>
                        <a:rPr lang="da-DK" sz="1400" dirty="0">
                          <a:effectLst/>
                          <a:latin typeface="Trebuchet MS" panose="020B0603020202020204" pitchFamily="34" charset="0"/>
                        </a:rPr>
                        <a:t>Udgangspunkt i den rosende (en selv)</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spcAft>
                          <a:spcPts val="1000"/>
                        </a:spcAft>
                      </a:pPr>
                      <a:r>
                        <a:rPr lang="da-DK" sz="1400" dirty="0">
                          <a:effectLst/>
                          <a:latin typeface="Trebuchet MS" panose="020B0603020202020204" pitchFamily="34" charset="0"/>
                        </a:rPr>
                        <a:t>Udgangspunkt i den anerkendte (den anden)</a:t>
                      </a:r>
                      <a:endParaRPr lang="da-DK"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10"/>
                  </a:ext>
                </a:extLst>
              </a:tr>
            </a:tbl>
          </a:graphicData>
        </a:graphic>
      </p:graphicFrame>
      <p:pic>
        <p:nvPicPr>
          <p:cNvPr id="46121"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744B5CE9-AD06-4ECC-BBB5-84BDDFBF51CE}"/>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1BC77F3A-7326-4920-A043-DEF7E7375B5C}"/>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F65CF031-AE00-403E-BF54-AD03D26A64AE}"/>
              </a:ext>
            </a:extLst>
          </p:cNvPr>
          <p:cNvSpPr>
            <a:spLocks noGrp="1"/>
          </p:cNvSpPr>
          <p:nvPr>
            <p:ph type="title"/>
          </p:nvPr>
        </p:nvSpPr>
        <p:spPr>
          <a:xfrm>
            <a:off x="457200" y="990600"/>
            <a:ext cx="8229600" cy="1143000"/>
          </a:xfrm>
        </p:spPr>
        <p:txBody>
          <a:bodyPr/>
          <a:lstStyle/>
          <a:p>
            <a:pPr>
              <a:defRPr/>
            </a:pPr>
            <a:br>
              <a:rPr lang="da-DK" altLang="da-DK" dirty="0">
                <a:solidFill>
                  <a:srgbClr val="144582"/>
                </a:solidFill>
              </a:rPr>
            </a:br>
            <a:r>
              <a:rPr lang="da-DK" kern="1200" dirty="0">
                <a:solidFill>
                  <a:srgbClr val="144582"/>
                </a:solidFill>
              </a:rPr>
              <a:t>En anerkendende tilgang</a:t>
            </a:r>
            <a:br>
              <a:rPr lang="da-DK" altLang="da-DK" dirty="0">
                <a:solidFill>
                  <a:srgbClr val="144582"/>
                </a:solidFill>
              </a:rPr>
            </a:br>
            <a:endParaRPr lang="da-DK" altLang="da-DK" dirty="0">
              <a:solidFill>
                <a:srgbClr val="144582"/>
              </a:solidFill>
            </a:endParaRPr>
          </a:p>
        </p:txBody>
      </p:sp>
      <p:sp>
        <p:nvSpPr>
          <p:cNvPr id="38915" name="Pladsholder til indhold 2">
            <a:extLst>
              <a:ext uri="{FF2B5EF4-FFF2-40B4-BE49-F238E27FC236}">
                <a16:creationId xmlns:a16="http://schemas.microsoft.com/office/drawing/2014/main" id="{FA1FDA0E-B495-463B-8B80-FE740FEBD389}"/>
              </a:ext>
            </a:extLst>
          </p:cNvPr>
          <p:cNvSpPr>
            <a:spLocks noGrp="1"/>
          </p:cNvSpPr>
          <p:nvPr>
            <p:ph idx="1"/>
          </p:nvPr>
        </p:nvSpPr>
        <p:spPr>
          <a:xfrm>
            <a:off x="457200" y="2276475"/>
            <a:ext cx="8229600" cy="3849688"/>
          </a:xfrm>
        </p:spPr>
        <p:txBody>
          <a:bodyPr/>
          <a:lstStyle/>
          <a:p>
            <a:pPr defTabSz="457200" eaLnBrk="1" fontAlgn="auto" hangingPunct="1">
              <a:spcBef>
                <a:spcPts val="1000"/>
              </a:spcBef>
              <a:spcAft>
                <a:spcPts val="0"/>
              </a:spcAft>
              <a:buSzPct val="80000"/>
              <a:defRPr/>
            </a:pPr>
            <a:r>
              <a:rPr lang="da-DK" sz="2600" kern="1200" dirty="0">
                <a:solidFill>
                  <a:prstClr val="black">
                    <a:lumMod val="75000"/>
                    <a:lumOff val="25000"/>
                  </a:prstClr>
                </a:solidFill>
                <a:latin typeface="Trebuchet MS" panose="020B0603020202020204"/>
              </a:rPr>
              <a:t>Benævne barnet. Dvs. At sætte ord på hvad vi ser barnet føler, siger og gør.</a:t>
            </a:r>
          </a:p>
          <a:p>
            <a:pPr defTabSz="457200" eaLnBrk="1" fontAlgn="auto" hangingPunct="1">
              <a:spcBef>
                <a:spcPts val="1000"/>
              </a:spcBef>
              <a:spcAft>
                <a:spcPts val="0"/>
              </a:spcAft>
              <a:buSzPct val="80000"/>
              <a:defRPr/>
            </a:pPr>
            <a:r>
              <a:rPr lang="da-DK" sz="2600" kern="1200" dirty="0">
                <a:solidFill>
                  <a:prstClr val="black">
                    <a:lumMod val="75000"/>
                    <a:lumOff val="25000"/>
                  </a:prstClr>
                </a:solidFill>
                <a:latin typeface="Trebuchet MS" panose="020B0603020202020204"/>
              </a:rPr>
              <a:t>Udvise opmærksomhed og nærvær.</a:t>
            </a:r>
          </a:p>
          <a:p>
            <a:pPr defTabSz="457200" eaLnBrk="1" fontAlgn="auto" hangingPunct="1">
              <a:spcBef>
                <a:spcPts val="1000"/>
              </a:spcBef>
              <a:spcAft>
                <a:spcPts val="0"/>
              </a:spcAft>
              <a:buSzPct val="80000"/>
              <a:defRPr/>
            </a:pPr>
            <a:r>
              <a:rPr lang="da-DK" sz="2600" kern="1200" dirty="0">
                <a:solidFill>
                  <a:prstClr val="black">
                    <a:lumMod val="75000"/>
                    <a:lumOff val="25000"/>
                  </a:prstClr>
                </a:solidFill>
                <a:latin typeface="Trebuchet MS" panose="020B0603020202020204"/>
              </a:rPr>
              <a:t>Være oprigtig interesseret – fx undre sig.</a:t>
            </a:r>
          </a:p>
          <a:p>
            <a:pPr defTabSz="457200" eaLnBrk="1" fontAlgn="auto" hangingPunct="1">
              <a:spcBef>
                <a:spcPts val="1000"/>
              </a:spcBef>
              <a:spcAft>
                <a:spcPts val="0"/>
              </a:spcAft>
              <a:buSzPct val="80000"/>
              <a:defRPr/>
            </a:pPr>
            <a:r>
              <a:rPr lang="da-DK" sz="2600" kern="1200" dirty="0">
                <a:solidFill>
                  <a:prstClr val="black">
                    <a:lumMod val="75000"/>
                    <a:lumOff val="25000"/>
                  </a:prstClr>
                </a:solidFill>
                <a:latin typeface="Trebuchet MS" panose="020B0603020202020204"/>
              </a:rPr>
              <a:t>Vise barnet, at vi accepterer det.</a:t>
            </a:r>
          </a:p>
          <a:p>
            <a:pPr defTabSz="457200" eaLnBrk="1" fontAlgn="auto" hangingPunct="1">
              <a:spcBef>
                <a:spcPts val="1000"/>
              </a:spcBef>
              <a:spcAft>
                <a:spcPts val="0"/>
              </a:spcAft>
              <a:buSzPct val="80000"/>
              <a:defRPr/>
            </a:pPr>
            <a:r>
              <a:rPr lang="da-DK" sz="2600" kern="1200" dirty="0">
                <a:solidFill>
                  <a:prstClr val="black">
                    <a:lumMod val="75000"/>
                    <a:lumOff val="25000"/>
                  </a:prstClr>
                </a:solidFill>
                <a:latin typeface="Trebuchet MS" panose="020B0603020202020204"/>
              </a:rPr>
              <a:t>Være med til at tydeliggøre barnet over for sig selv.</a:t>
            </a:r>
          </a:p>
          <a:p>
            <a:pPr>
              <a:defRPr/>
            </a:pPr>
            <a:endParaRPr lang="da-DK" altLang="da-DK" sz="2000" dirty="0">
              <a:latin typeface="Trebuchet MS" panose="020B0603020202020204" pitchFamily="34" charset="0"/>
            </a:endParaRPr>
          </a:p>
        </p:txBody>
      </p:sp>
      <p:pic>
        <p:nvPicPr>
          <p:cNvPr id="48132"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D798697B-C6D0-450E-BF4B-F0C8BB190A38}"/>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9765CFCF-2B08-4D82-BE26-2778F36DCA3E}"/>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990600"/>
            <a:ext cx="8229600" cy="1143000"/>
          </a:xfrm>
        </p:spPr>
        <p:txBody>
          <a:bodyPr>
            <a:normAutofit fontScale="90000"/>
          </a:bodyPr>
          <a:lstStyle/>
          <a:p>
            <a:pPr algn="ctr"/>
            <a:br>
              <a:rPr lang="da-DK" altLang="da-DK" dirty="0">
                <a:solidFill>
                  <a:srgbClr val="144582"/>
                </a:solidFill>
              </a:rPr>
            </a:br>
            <a:r>
              <a:rPr lang="da-DK" altLang="da-DK" sz="4900" dirty="0">
                <a:solidFill>
                  <a:srgbClr val="144582"/>
                </a:solidFill>
                <a:latin typeface="Arial" panose="020B0604020202020204" pitchFamily="34" charset="0"/>
                <a:cs typeface="Arial" panose="020B0604020202020204" pitchFamily="34" charset="0"/>
              </a:rPr>
              <a:t>Forældresamarbejde</a:t>
            </a:r>
            <a:br>
              <a:rPr lang="da-DK" altLang="da-DK" sz="4900" dirty="0">
                <a:solidFill>
                  <a:srgbClr val="144582"/>
                </a:solidFill>
                <a:latin typeface="Arial" panose="020B0604020202020204" pitchFamily="34" charset="0"/>
                <a:cs typeface="Arial" panose="020B0604020202020204" pitchFamily="34" charset="0"/>
              </a:rPr>
            </a:br>
            <a:endParaRPr lang="da-DK" altLang="da-DK" sz="4900" dirty="0">
              <a:latin typeface="Arial" panose="020B0604020202020204" pitchFamily="34" charset="0"/>
              <a:cs typeface="Arial" panose="020B0604020202020204" pitchFamily="34" charset="0"/>
            </a:endParaRPr>
          </a:p>
        </p:txBody>
      </p:sp>
      <p:sp>
        <p:nvSpPr>
          <p:cNvPr id="7171" name="Pladsholder til indhold 2"/>
          <p:cNvSpPr>
            <a:spLocks noGrp="1"/>
          </p:cNvSpPr>
          <p:nvPr>
            <p:ph idx="1"/>
          </p:nvPr>
        </p:nvSpPr>
        <p:spPr>
          <a:xfrm>
            <a:off x="590551" y="1844824"/>
            <a:ext cx="8229600" cy="4608512"/>
          </a:xfrm>
        </p:spPr>
        <p:txBody>
          <a:bodyPr/>
          <a:lstStyle/>
          <a:p>
            <a:pPr marL="0" indent="0" algn="ctr">
              <a:lnSpc>
                <a:spcPct val="200000"/>
              </a:lnSpc>
              <a:buNone/>
            </a:pPr>
            <a:r>
              <a:rPr lang="da-DK" altLang="da-DK" sz="2400" dirty="0">
                <a:latin typeface="Trebuchet MS" panose="020B0603020202020204" pitchFamily="34" charset="0"/>
              </a:rPr>
              <a:t>Tilgangen til samarbejde med forældrene</a:t>
            </a:r>
          </a:p>
          <a:p>
            <a:pPr>
              <a:lnSpc>
                <a:spcPct val="150000"/>
              </a:lnSpc>
            </a:pPr>
            <a:r>
              <a:rPr lang="da-DK" altLang="da-DK" sz="1800" dirty="0">
                <a:latin typeface="Trebuchet MS" panose="020B0603020202020204" pitchFamily="34" charset="0"/>
              </a:rPr>
              <a:t>Støtte barnet i at skabe og bevare relationer til familie og netværk under anbringelsen. </a:t>
            </a:r>
          </a:p>
          <a:p>
            <a:pPr>
              <a:lnSpc>
                <a:spcPct val="150000"/>
              </a:lnSpc>
            </a:pPr>
            <a:r>
              <a:rPr lang="da-DK" altLang="da-DK" sz="1800" dirty="0">
                <a:latin typeface="Trebuchet MS" panose="020B0603020202020204" pitchFamily="34" charset="0"/>
              </a:rPr>
              <a:t>Forskellige udgangspunkter</a:t>
            </a:r>
          </a:p>
          <a:p>
            <a:pPr>
              <a:lnSpc>
                <a:spcPct val="150000"/>
              </a:lnSpc>
            </a:pPr>
            <a:r>
              <a:rPr lang="da-DK" altLang="da-DK" sz="1800" dirty="0">
                <a:latin typeface="Trebuchet MS" panose="020B0603020202020204" pitchFamily="34" charset="0"/>
              </a:rPr>
              <a:t>Forældre i en udsat position</a:t>
            </a:r>
          </a:p>
          <a:p>
            <a:pPr>
              <a:lnSpc>
                <a:spcPct val="150000"/>
              </a:lnSpc>
            </a:pPr>
            <a:r>
              <a:rPr lang="da-DK" altLang="da-DK" sz="1800" dirty="0">
                <a:latin typeface="Trebuchet MS" panose="020B0603020202020204" pitchFamily="34" charset="0"/>
              </a:rPr>
              <a:t>Øje for forældre i krise</a:t>
            </a:r>
          </a:p>
          <a:p>
            <a:pPr>
              <a:lnSpc>
                <a:spcPct val="150000"/>
              </a:lnSpc>
            </a:pPr>
            <a:r>
              <a:rPr lang="da-DK" altLang="da-DK" sz="1800" dirty="0">
                <a:latin typeface="Trebuchet MS" panose="020B0603020202020204" pitchFamily="34" charset="0"/>
              </a:rPr>
              <a:t>Ligeværdighed – begge parters betydning</a:t>
            </a:r>
          </a:p>
          <a:p>
            <a:pPr>
              <a:lnSpc>
                <a:spcPct val="150000"/>
              </a:lnSpc>
            </a:pPr>
            <a:r>
              <a:rPr lang="da-DK" altLang="da-DK" sz="1800" dirty="0">
                <a:latin typeface="Trebuchet MS" panose="020B0603020202020204" pitchFamily="34" charset="0"/>
              </a:rPr>
              <a:t>Åbenhed overfor at samvær kan være hjemme hos jer</a:t>
            </a:r>
          </a:p>
          <a:p>
            <a:pPr>
              <a:lnSpc>
                <a:spcPct val="150000"/>
              </a:lnSpc>
            </a:pPr>
            <a:r>
              <a:rPr lang="da-DK" altLang="da-DK" sz="1800" dirty="0">
                <a:latin typeface="Trebuchet MS" panose="020B0603020202020204" pitchFamily="34" charset="0"/>
              </a:rPr>
              <a:t>Altid tale forældrene op – inddrage forældrene i barnets bevidsthed</a:t>
            </a:r>
          </a:p>
          <a:p>
            <a:pPr>
              <a:lnSpc>
                <a:spcPct val="150000"/>
              </a:lnSpc>
            </a:pPr>
            <a:endParaRPr lang="da-DK" altLang="da-DK" sz="2000" dirty="0">
              <a:latin typeface="Trebuchet MS" panose="020B0603020202020204" pitchFamily="34" charset="0"/>
            </a:endParaRPr>
          </a:p>
        </p:txBody>
      </p:sp>
      <p:pic>
        <p:nvPicPr>
          <p:cNvPr id="7172"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60350"/>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8319"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175" name="Bille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861048"/>
            <a:ext cx="18780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414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990600"/>
            <a:ext cx="8229600" cy="1143000"/>
          </a:xfrm>
        </p:spPr>
        <p:txBody>
          <a:bodyPr>
            <a:normAutofit fontScale="90000"/>
          </a:bodyPr>
          <a:lstStyle/>
          <a:p>
            <a:pPr algn="ctr"/>
            <a:br>
              <a:rPr lang="da-DK" altLang="da-DK" dirty="0">
                <a:solidFill>
                  <a:srgbClr val="144582"/>
                </a:solidFill>
              </a:rPr>
            </a:br>
            <a:r>
              <a:rPr lang="da-DK" altLang="da-DK" sz="4900" dirty="0">
                <a:solidFill>
                  <a:srgbClr val="144582"/>
                </a:solidFill>
                <a:latin typeface="Arial" panose="020B0604020202020204" pitchFamily="34" charset="0"/>
                <a:cs typeface="Arial" panose="020B0604020202020204" pitchFamily="34" charset="0"/>
              </a:rPr>
              <a:t>Forældresamarbejde</a:t>
            </a:r>
            <a:br>
              <a:rPr lang="da-DK" altLang="da-DK" sz="4900" dirty="0">
                <a:solidFill>
                  <a:srgbClr val="144582"/>
                </a:solidFill>
                <a:latin typeface="Arial" panose="020B0604020202020204" pitchFamily="34" charset="0"/>
                <a:cs typeface="Arial" panose="020B0604020202020204" pitchFamily="34" charset="0"/>
              </a:rPr>
            </a:br>
            <a:endParaRPr lang="da-DK" altLang="da-DK" sz="4900" dirty="0">
              <a:latin typeface="Arial" panose="020B0604020202020204" pitchFamily="34" charset="0"/>
              <a:cs typeface="Arial" panose="020B0604020202020204" pitchFamily="34" charset="0"/>
            </a:endParaRPr>
          </a:p>
        </p:txBody>
      </p:sp>
      <p:sp>
        <p:nvSpPr>
          <p:cNvPr id="7171" name="Pladsholder til indhold 2"/>
          <p:cNvSpPr>
            <a:spLocks noGrp="1"/>
          </p:cNvSpPr>
          <p:nvPr>
            <p:ph idx="1"/>
          </p:nvPr>
        </p:nvSpPr>
        <p:spPr>
          <a:xfrm>
            <a:off x="590551" y="1916832"/>
            <a:ext cx="8229600" cy="4392488"/>
          </a:xfrm>
        </p:spPr>
        <p:txBody>
          <a:bodyPr/>
          <a:lstStyle/>
          <a:p>
            <a:pPr marL="0" indent="0" algn="ctr">
              <a:lnSpc>
                <a:spcPct val="200000"/>
              </a:lnSpc>
              <a:buNone/>
            </a:pPr>
            <a:r>
              <a:rPr lang="da-DK" altLang="da-DK" sz="2400" dirty="0">
                <a:latin typeface="Trebuchet MS" panose="020B0603020202020204" pitchFamily="34" charset="0"/>
              </a:rPr>
              <a:t>Inddragelse af forældrene i praksis</a:t>
            </a:r>
          </a:p>
          <a:p>
            <a:pPr>
              <a:lnSpc>
                <a:spcPct val="150000"/>
              </a:lnSpc>
            </a:pPr>
            <a:r>
              <a:rPr lang="da-DK" altLang="da-DK" sz="2000" dirty="0">
                <a:latin typeface="Trebuchet MS" panose="020B0603020202020204" pitchFamily="34" charset="0"/>
              </a:rPr>
              <a:t>Børn og ungerådgiver definerer rammen</a:t>
            </a:r>
          </a:p>
          <a:p>
            <a:pPr>
              <a:lnSpc>
                <a:spcPct val="150000"/>
              </a:lnSpc>
            </a:pPr>
            <a:r>
              <a:rPr lang="da-DK" altLang="da-DK" sz="2000" dirty="0">
                <a:latin typeface="Trebuchet MS" panose="020B0603020202020204" pitchFamily="34" charset="0"/>
              </a:rPr>
              <a:t>Fremgår af barnets plan/</a:t>
            </a:r>
            <a:r>
              <a:rPr lang="da-DK" altLang="da-DK" sz="2000" dirty="0" err="1">
                <a:latin typeface="Trebuchet MS" panose="020B0603020202020204" pitchFamily="34" charset="0"/>
              </a:rPr>
              <a:t>ungeplanen</a:t>
            </a:r>
            <a:endParaRPr lang="da-DK" altLang="da-DK" sz="2000" dirty="0">
              <a:latin typeface="Trebuchet MS" panose="020B0603020202020204" pitchFamily="34" charset="0"/>
            </a:endParaRPr>
          </a:p>
          <a:p>
            <a:pPr>
              <a:lnSpc>
                <a:spcPct val="150000"/>
              </a:lnSpc>
            </a:pPr>
            <a:r>
              <a:rPr lang="da-DK" altLang="da-DK" sz="2000" dirty="0">
                <a:latin typeface="Trebuchet MS" panose="020B0603020202020204" pitchFamily="34" charset="0"/>
              </a:rPr>
              <a:t>Forældrenes deltagelse i hverdagen</a:t>
            </a:r>
          </a:p>
          <a:p>
            <a:pPr lvl="1">
              <a:lnSpc>
                <a:spcPct val="150000"/>
              </a:lnSpc>
            </a:pPr>
            <a:r>
              <a:rPr lang="da-DK" altLang="da-DK" sz="2000" dirty="0">
                <a:latin typeface="Trebuchet MS" panose="020B0603020202020204" pitchFamily="34" charset="0"/>
              </a:rPr>
              <a:t>Tøjindkøb, frisør, skole, lægebesøg mv</a:t>
            </a:r>
          </a:p>
          <a:p>
            <a:pPr>
              <a:lnSpc>
                <a:spcPct val="150000"/>
              </a:lnSpc>
            </a:pPr>
            <a:r>
              <a:rPr lang="da-DK" altLang="da-DK" sz="2000" dirty="0">
                <a:latin typeface="Trebuchet MS" panose="020B0603020202020204" pitchFamily="34" charset="0"/>
              </a:rPr>
              <a:t>Inkludere gaver/ting til børnene fra forældrene i hverdagen</a:t>
            </a:r>
          </a:p>
          <a:p>
            <a:pPr>
              <a:lnSpc>
                <a:spcPct val="150000"/>
              </a:lnSpc>
            </a:pPr>
            <a:r>
              <a:rPr lang="da-DK" altLang="da-DK" sz="2000" dirty="0">
                <a:latin typeface="Trebuchet MS" panose="020B0603020202020204" pitchFamily="34" charset="0"/>
              </a:rPr>
              <a:t>Vise interesse for forældrenes hverdag/interesser</a:t>
            </a:r>
          </a:p>
          <a:p>
            <a:pPr>
              <a:lnSpc>
                <a:spcPct val="150000"/>
              </a:lnSpc>
            </a:pPr>
            <a:r>
              <a:rPr lang="da-DK" altLang="da-DK" sz="2000" dirty="0">
                <a:latin typeface="Trebuchet MS" panose="020B0603020202020204" pitchFamily="34" charset="0"/>
              </a:rPr>
              <a:t>Titelbærer</a:t>
            </a:r>
          </a:p>
          <a:p>
            <a:pPr marL="0" indent="0">
              <a:lnSpc>
                <a:spcPct val="150000"/>
              </a:lnSpc>
              <a:buNone/>
            </a:pPr>
            <a:r>
              <a:rPr lang="da-DK" altLang="da-DK" sz="2400" dirty="0">
                <a:latin typeface="Trebuchet MS" panose="020B0603020202020204" pitchFamily="34" charset="0"/>
              </a:rPr>
              <a:t> </a:t>
            </a:r>
          </a:p>
          <a:p>
            <a:pPr>
              <a:lnSpc>
                <a:spcPct val="200000"/>
              </a:lnSpc>
            </a:pPr>
            <a:endParaRPr lang="da-DK" altLang="da-DK" sz="2400" dirty="0">
              <a:latin typeface="Trebuchet MS" panose="020B0603020202020204" pitchFamily="34" charset="0"/>
            </a:endParaRPr>
          </a:p>
        </p:txBody>
      </p:sp>
      <p:pic>
        <p:nvPicPr>
          <p:cNvPr id="7172"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60350"/>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8319"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7176" name="Billed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4747" y="3439382"/>
            <a:ext cx="2072053" cy="116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20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57200" y="990600"/>
            <a:ext cx="8229600" cy="1143000"/>
          </a:xfrm>
        </p:spPr>
        <p:txBody>
          <a:bodyPr>
            <a:normAutofit fontScale="90000"/>
          </a:bodyPr>
          <a:lstStyle/>
          <a:p>
            <a:br>
              <a:rPr lang="da-DK" altLang="da-DK">
                <a:solidFill>
                  <a:srgbClr val="144582"/>
                </a:solidFill>
              </a:rPr>
            </a:br>
            <a:br>
              <a:rPr lang="da-DK" altLang="da-DK">
                <a:solidFill>
                  <a:srgbClr val="144582"/>
                </a:solidFill>
              </a:rPr>
            </a:br>
            <a:endParaRPr lang="da-DK" altLang="da-DK"/>
          </a:p>
        </p:txBody>
      </p:sp>
      <p:sp>
        <p:nvSpPr>
          <p:cNvPr id="5123" name="Pladsholder til indhold 2"/>
          <p:cNvSpPr>
            <a:spLocks noGrp="1"/>
          </p:cNvSpPr>
          <p:nvPr>
            <p:ph idx="1"/>
          </p:nvPr>
        </p:nvSpPr>
        <p:spPr>
          <a:xfrm>
            <a:off x="457200" y="1666875"/>
            <a:ext cx="8229600" cy="3849688"/>
          </a:xfrm>
        </p:spPr>
        <p:txBody>
          <a:bodyPr/>
          <a:lstStyle/>
          <a:p>
            <a:pPr defTabSz="457167">
              <a:buSzPct val="80000"/>
              <a:defRPr/>
            </a:pPr>
            <a:endParaRPr lang="da-DK" sz="1800" dirty="0">
              <a:solidFill>
                <a:prstClr val="black">
                  <a:lumMod val="75000"/>
                  <a:lumOff val="25000"/>
                </a:prstClr>
              </a:solidFill>
              <a:latin typeface="Trebuchet MS" panose="020B0603020202020204" pitchFamily="34" charset="0"/>
            </a:endParaRPr>
          </a:p>
          <a:p>
            <a:pPr defTabSz="457167">
              <a:buSzPct val="80000"/>
              <a:defRPr/>
            </a:pPr>
            <a:r>
              <a:rPr lang="da-DK" sz="1800" dirty="0">
                <a:solidFill>
                  <a:prstClr val="black">
                    <a:lumMod val="75000"/>
                    <a:lumOff val="25000"/>
                  </a:prstClr>
                </a:solidFill>
                <a:latin typeface="Trebuchet MS" panose="020B0603020202020204" pitchFamily="34" charset="0"/>
              </a:rPr>
              <a:t>NÅR BARNET har medindflydelse på, hvor ofte det kan se sine forældre og søskende</a:t>
            </a:r>
          </a:p>
          <a:p>
            <a:pPr defTabSz="457167">
              <a:buSzPct val="80000"/>
              <a:defRPr/>
            </a:pPr>
            <a:r>
              <a:rPr lang="da-DK" sz="1800" dirty="0">
                <a:solidFill>
                  <a:prstClr val="black">
                    <a:lumMod val="75000"/>
                    <a:lumOff val="25000"/>
                  </a:prstClr>
                </a:solidFill>
                <a:latin typeface="Trebuchet MS" panose="020B0603020202020204" pitchFamily="34" charset="0"/>
              </a:rPr>
              <a:t>NÅR FORÆLDRENE og de voksne på anbringelsesstederne viser hinanden respekt, fx i måden de taler om hinanden på</a:t>
            </a:r>
          </a:p>
          <a:p>
            <a:pPr defTabSz="457167">
              <a:buSzPct val="80000"/>
              <a:defRPr/>
            </a:pPr>
            <a:r>
              <a:rPr lang="da-DK" sz="1800" dirty="0">
                <a:solidFill>
                  <a:prstClr val="black">
                    <a:lumMod val="75000"/>
                    <a:lumOff val="25000"/>
                  </a:prstClr>
                </a:solidFill>
                <a:latin typeface="Trebuchet MS" panose="020B0603020202020204" pitchFamily="34" charset="0"/>
              </a:rPr>
              <a:t>NÅR DE VOKSNE i plejefamilien bakker op om børnenes beslutninger om at se – eller om ikke at se – forældrene</a:t>
            </a:r>
          </a:p>
          <a:p>
            <a:pPr defTabSz="457167">
              <a:buSzPct val="80000"/>
              <a:defRPr/>
            </a:pPr>
            <a:r>
              <a:rPr lang="da-DK" sz="1800" dirty="0">
                <a:solidFill>
                  <a:prstClr val="black">
                    <a:lumMod val="75000"/>
                    <a:lumOff val="25000"/>
                  </a:prstClr>
                </a:solidFill>
                <a:latin typeface="Trebuchet MS" panose="020B0603020202020204" pitchFamily="34" charset="0"/>
              </a:rPr>
              <a:t>NÅR FORÆLDRENE også får støtte til at få det bedre, mens barnet er anbragt</a:t>
            </a:r>
          </a:p>
          <a:p>
            <a:pPr defTabSz="457167">
              <a:buSzPct val="80000"/>
              <a:defRPr/>
            </a:pPr>
            <a:r>
              <a:rPr lang="da-DK" sz="1800" dirty="0">
                <a:solidFill>
                  <a:prstClr val="black">
                    <a:lumMod val="75000"/>
                    <a:lumOff val="25000"/>
                  </a:prstClr>
                </a:solidFill>
                <a:latin typeface="Trebuchet MS" panose="020B0603020202020204" pitchFamily="34" charset="0"/>
              </a:rPr>
              <a:t>NÅR BARNET bliver støttet i at få et bedre forhold til sine forældre</a:t>
            </a:r>
          </a:p>
          <a:p>
            <a:pPr marL="0" indent="0" defTabSz="457167">
              <a:buSzPct val="80000"/>
              <a:buNone/>
              <a:defRPr/>
            </a:pPr>
            <a:r>
              <a:rPr lang="da-DK" sz="1400" dirty="0">
                <a:solidFill>
                  <a:prstClr val="black">
                    <a:lumMod val="75000"/>
                    <a:lumOff val="25000"/>
                  </a:prstClr>
                </a:solidFill>
                <a:latin typeface="Trebuchet MS" panose="020B0603020202020204" pitchFamily="34" charset="0"/>
              </a:rPr>
              <a:t>Kilde: Børnerådets rapport om anbragte børns oplevelser 2012</a:t>
            </a:r>
          </a:p>
        </p:txBody>
      </p:sp>
      <p:pic>
        <p:nvPicPr>
          <p:cNvPr id="1331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951" y="259558"/>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57206"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Titel 1"/>
          <p:cNvSpPr txBox="1">
            <a:spLocks/>
          </p:cNvSpPr>
          <p:nvPr/>
        </p:nvSpPr>
        <p:spPr bwMode="auto">
          <a:xfrm>
            <a:off x="519113" y="912815"/>
            <a:ext cx="8229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457167" eaLnBrk="1" fontAlgn="auto" hangingPunct="1">
              <a:spcBef>
                <a:spcPts val="1000"/>
              </a:spcBef>
              <a:spcAft>
                <a:spcPts val="0"/>
              </a:spcAft>
              <a:buClr>
                <a:srgbClr val="90C226"/>
              </a:buClr>
              <a:buSzPct val="80000"/>
              <a:defRPr/>
            </a:pPr>
            <a:br>
              <a:rPr lang="da-DK" altLang="da-DK" sz="3200" kern="0" dirty="0">
                <a:solidFill>
                  <a:srgbClr val="144582"/>
                </a:solidFill>
                <a:latin typeface="+mn-lt"/>
              </a:rPr>
            </a:br>
            <a:r>
              <a:rPr lang="da-DK" dirty="0">
                <a:solidFill>
                  <a:srgbClr val="144582"/>
                </a:solidFill>
                <a:latin typeface="Arial" panose="020B0604020202020204" pitchFamily="34" charset="0"/>
                <a:ea typeface="+mn-ea"/>
                <a:cs typeface="Arial" panose="020B0604020202020204" pitchFamily="34" charset="0"/>
              </a:rPr>
              <a:t>Børnene oplever en god anbringelse</a:t>
            </a:r>
            <a:br>
              <a:rPr lang="da-DK" altLang="da-DK" kern="0" dirty="0">
                <a:solidFill>
                  <a:srgbClr val="144582"/>
                </a:solidFill>
                <a:latin typeface="Arial" panose="020B0604020202020204" pitchFamily="34" charset="0"/>
                <a:cs typeface="Arial" panose="020B0604020202020204" pitchFamily="34" charset="0"/>
              </a:rPr>
            </a:br>
            <a:endParaRPr lang="da-DK" altLang="da-DK" kern="0" dirty="0">
              <a:solidFill>
                <a:srgbClr val="144582"/>
              </a:solidFill>
              <a:latin typeface="Arial" panose="020B0604020202020204" pitchFamily="34" charset="0"/>
              <a:cs typeface="Arial" panose="020B0604020202020204" pitchFamily="34" charset="0"/>
            </a:endParaRPr>
          </a:p>
        </p:txBody>
      </p:sp>
      <p:pic>
        <p:nvPicPr>
          <p:cNvPr id="13320" name="Billed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6" y="4868865"/>
            <a:ext cx="1731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4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noChangeArrowheads="1"/>
          </p:cNvSpPr>
          <p:nvPr>
            <p:ph type="title"/>
          </p:nvPr>
        </p:nvSpPr>
        <p:spPr/>
        <p:txBody>
          <a:bodyPr/>
          <a:lstStyle/>
          <a:p>
            <a:r>
              <a:rPr lang="da-DK" dirty="0">
                <a:solidFill>
                  <a:srgbClr val="1A3570"/>
                </a:solidFill>
              </a:rPr>
              <a:t>Film</a:t>
            </a:r>
            <a:endParaRPr lang="da-DK" altLang="da-DK" dirty="0"/>
          </a:p>
        </p:txBody>
      </p:sp>
      <p:sp>
        <p:nvSpPr>
          <p:cNvPr id="50179" name="Pladsholder til indhold 2"/>
          <p:cNvSpPr>
            <a:spLocks noGrp="1" noChangeArrowheads="1"/>
          </p:cNvSpPr>
          <p:nvPr>
            <p:ph idx="1"/>
          </p:nvPr>
        </p:nvSpPr>
        <p:spPr/>
        <p:txBody>
          <a:bodyPr/>
          <a:lstStyle/>
          <a:p>
            <a:r>
              <a:rPr lang="da-DK" sz="2400" dirty="0"/>
              <a:t>Plejefamilier – Samarbejde med barnets forældre i hverdagen:</a:t>
            </a:r>
          </a:p>
          <a:p>
            <a:r>
              <a:rPr lang="da-DK" sz="2400" u="sng" dirty="0">
                <a:hlinkClick r:id="rId3"/>
              </a:rPr>
              <a:t>https://www.youtube.com/watch?v=McXbfw_z3Ws&amp;list=PL1B0o_DA6zczgmWtulicGHbPAz5XASiJK&amp;index=8</a:t>
            </a:r>
            <a:endParaRPr lang="da-DK" sz="2400" u="sng" dirty="0"/>
          </a:p>
          <a:p>
            <a:endParaRPr lang="da-DK" sz="2400" u="sng" dirty="0"/>
          </a:p>
          <a:p>
            <a:r>
              <a:rPr lang="da-DK" sz="2400" dirty="0"/>
              <a:t>Plejefamilier – Samarbejde med plejebarnets familie og netværk: </a:t>
            </a:r>
          </a:p>
          <a:p>
            <a:r>
              <a:rPr lang="da-DK" sz="2400" u="sng" dirty="0">
                <a:hlinkClick r:id="rId4"/>
              </a:rPr>
              <a:t>https://www.youtube.com/watch?v=y9pA2ZFDDMM&amp;list=PL1B0o_DA6zczgmWtulicGHbPAz5XASiJK</a:t>
            </a:r>
            <a:endParaRPr lang="da-DK" sz="2400" dirty="0"/>
          </a:p>
          <a:p>
            <a:pPr marL="0" indent="0" algn="ctr">
              <a:buFontTx/>
              <a:buNone/>
            </a:pPr>
            <a:endParaRPr lang="da-DK" altLang="da-DK" sz="2400" dirty="0"/>
          </a:p>
          <a:p>
            <a:pPr marL="0" indent="0" algn="ctr">
              <a:buFontTx/>
              <a:buNone/>
            </a:pPr>
            <a:r>
              <a:rPr lang="da-DK" altLang="da-DK" sz="2400" dirty="0"/>
              <a:t>					        </a:t>
            </a:r>
            <a:r>
              <a:rPr lang="da-DK" altLang="da-DK" sz="2000" dirty="0"/>
              <a:t>Kilde: Socialstyrelsen</a:t>
            </a:r>
          </a:p>
        </p:txBody>
      </p:sp>
      <p:pic>
        <p:nvPicPr>
          <p:cNvPr id="50180" name="Billed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892BDFF1-0464-4089-B5CE-981E36306C7C}"/>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E796CC45-2F14-4129-BB06-1C38389E0105}"/>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361261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908057"/>
            <a:ext cx="8229600" cy="493713"/>
          </a:xfrm>
        </p:spPr>
        <p:txBody>
          <a:bodyPr>
            <a:normAutofit fontScale="90000"/>
          </a:bodyPr>
          <a:lstStyle/>
          <a:p>
            <a:pPr algn="ctr"/>
            <a:br>
              <a:rPr lang="da-DK" altLang="da-DK" dirty="0">
                <a:solidFill>
                  <a:srgbClr val="144582"/>
                </a:solidFill>
              </a:rPr>
            </a:br>
            <a:r>
              <a:rPr lang="da-DK" altLang="da-DK" sz="4900" dirty="0">
                <a:solidFill>
                  <a:srgbClr val="144582"/>
                </a:solidFill>
                <a:latin typeface="Arial" panose="020B0604020202020204" pitchFamily="34" charset="0"/>
                <a:cs typeface="Arial" panose="020B0604020202020204" pitchFamily="34" charset="0"/>
              </a:rPr>
              <a:t>Samværsformer</a:t>
            </a:r>
            <a:br>
              <a:rPr lang="da-DK" altLang="da-DK" sz="4900" dirty="0">
                <a:solidFill>
                  <a:srgbClr val="144582"/>
                </a:solidFill>
                <a:latin typeface="Arial" panose="020B0604020202020204" pitchFamily="34" charset="0"/>
                <a:cs typeface="Arial" panose="020B0604020202020204" pitchFamily="34" charset="0"/>
              </a:rPr>
            </a:br>
            <a:endParaRPr lang="da-DK" altLang="da-DK" sz="4900" dirty="0">
              <a:latin typeface="Arial" panose="020B0604020202020204" pitchFamily="34" charset="0"/>
              <a:cs typeface="Arial" panose="020B0604020202020204" pitchFamily="34" charset="0"/>
            </a:endParaRPr>
          </a:p>
        </p:txBody>
      </p:sp>
      <p:sp>
        <p:nvSpPr>
          <p:cNvPr id="2" name="Pladsholder til indhold 1"/>
          <p:cNvSpPr>
            <a:spLocks noGrp="1"/>
          </p:cNvSpPr>
          <p:nvPr>
            <p:ph idx="1"/>
          </p:nvPr>
        </p:nvSpPr>
        <p:spPr/>
        <p:txBody>
          <a:bodyPr/>
          <a:lstStyle/>
          <a:p>
            <a:pPr marL="0" indent="0" algn="ctr" defTabSz="457167">
              <a:buSzPct val="80000"/>
              <a:buNone/>
              <a:defRPr/>
            </a:pPr>
            <a:r>
              <a:rPr lang="da-DK" sz="2800" dirty="0">
                <a:solidFill>
                  <a:prstClr val="black">
                    <a:lumMod val="75000"/>
                    <a:lumOff val="25000"/>
                  </a:prstClr>
                </a:solidFill>
                <a:latin typeface="Trebuchet MS" panose="020B0603020202020204"/>
              </a:rPr>
              <a:t>3 former for samvær </a:t>
            </a:r>
          </a:p>
          <a:p>
            <a:pPr marL="0" indent="0" defTabSz="457167">
              <a:buSzPct val="80000"/>
              <a:buNone/>
              <a:defRPr/>
            </a:pPr>
            <a:endParaRPr lang="da-DK" sz="2800" dirty="0">
              <a:solidFill>
                <a:prstClr val="black">
                  <a:lumMod val="75000"/>
                  <a:lumOff val="25000"/>
                </a:prstClr>
              </a:solidFill>
              <a:latin typeface="Trebuchet MS" panose="020B0603020202020204"/>
            </a:endParaRPr>
          </a:p>
          <a:p>
            <a:pPr lvl="1" defTabSz="457167">
              <a:buSzPct val="80000"/>
              <a:defRPr/>
            </a:pPr>
            <a:r>
              <a:rPr lang="da-DK" sz="2400" dirty="0">
                <a:solidFill>
                  <a:prstClr val="black">
                    <a:lumMod val="75000"/>
                    <a:lumOff val="25000"/>
                  </a:prstClr>
                </a:solidFill>
                <a:latin typeface="Trebuchet MS" panose="020B0603020202020204"/>
              </a:rPr>
              <a:t>Almindeligt samvær </a:t>
            </a:r>
          </a:p>
          <a:p>
            <a:pPr marL="457200" lvl="1" indent="0" defTabSz="457167">
              <a:buSzPct val="80000"/>
              <a:buNone/>
              <a:defRPr/>
            </a:pPr>
            <a:r>
              <a:rPr lang="da-DK" sz="2400" dirty="0">
                <a:solidFill>
                  <a:prstClr val="black">
                    <a:lumMod val="75000"/>
                    <a:lumOff val="25000"/>
                  </a:prstClr>
                </a:solidFill>
                <a:latin typeface="Trebuchet MS" panose="020B0603020202020204"/>
              </a:rPr>
              <a:t>	– </a:t>
            </a:r>
            <a:r>
              <a:rPr lang="da-DK" sz="2400" i="1" dirty="0">
                <a:solidFill>
                  <a:prstClr val="black">
                    <a:lumMod val="75000"/>
                    <a:lumOff val="25000"/>
                  </a:prstClr>
                </a:solidFill>
                <a:latin typeface="Trebuchet MS" panose="020B0603020202020204"/>
              </a:rPr>
              <a:t>eksempler på rammer for samvær</a:t>
            </a:r>
          </a:p>
          <a:p>
            <a:pPr lvl="1" defTabSz="457167">
              <a:buSzPct val="80000"/>
              <a:defRPr/>
            </a:pPr>
            <a:r>
              <a:rPr lang="da-DK" sz="2400" dirty="0">
                <a:solidFill>
                  <a:prstClr val="black">
                    <a:lumMod val="75000"/>
                    <a:lumOff val="25000"/>
                  </a:prstClr>
                </a:solidFill>
                <a:latin typeface="Trebuchet MS" panose="020B0603020202020204"/>
              </a:rPr>
              <a:t>Støttet samvær </a:t>
            </a:r>
          </a:p>
          <a:p>
            <a:pPr marL="457200" lvl="1" indent="0" defTabSz="457167">
              <a:buSzPct val="80000"/>
              <a:buNone/>
              <a:defRPr/>
            </a:pPr>
            <a:r>
              <a:rPr lang="da-DK" sz="2400" dirty="0">
                <a:solidFill>
                  <a:prstClr val="black">
                    <a:lumMod val="75000"/>
                    <a:lumOff val="25000"/>
                  </a:prstClr>
                </a:solidFill>
                <a:latin typeface="Trebuchet MS" panose="020B0603020202020204"/>
              </a:rPr>
              <a:t>	– </a:t>
            </a:r>
            <a:r>
              <a:rPr lang="da-DK" sz="2400" i="1" dirty="0">
                <a:solidFill>
                  <a:prstClr val="black">
                    <a:lumMod val="75000"/>
                    <a:lumOff val="25000"/>
                  </a:prstClr>
                </a:solidFill>
                <a:latin typeface="Trebuchet MS" panose="020B0603020202020204"/>
              </a:rPr>
              <a:t>hvem er støtteperson</a:t>
            </a:r>
          </a:p>
          <a:p>
            <a:pPr lvl="1" defTabSz="457167">
              <a:buSzPct val="80000"/>
              <a:defRPr/>
            </a:pPr>
            <a:r>
              <a:rPr lang="da-DK" sz="2400" dirty="0">
                <a:solidFill>
                  <a:prstClr val="black">
                    <a:lumMod val="75000"/>
                    <a:lumOff val="25000"/>
                  </a:prstClr>
                </a:solidFill>
                <a:latin typeface="Trebuchet MS" panose="020B0603020202020204"/>
              </a:rPr>
              <a:t>Overvåget samvær </a:t>
            </a:r>
          </a:p>
          <a:p>
            <a:pPr marL="457200" lvl="1" indent="0" defTabSz="457167">
              <a:buSzPct val="80000"/>
              <a:buNone/>
              <a:defRPr/>
            </a:pPr>
            <a:r>
              <a:rPr lang="da-DK" sz="2400" dirty="0">
                <a:solidFill>
                  <a:prstClr val="black">
                    <a:lumMod val="75000"/>
                    <a:lumOff val="25000"/>
                  </a:prstClr>
                </a:solidFill>
                <a:latin typeface="Trebuchet MS" panose="020B0603020202020204"/>
              </a:rPr>
              <a:t>	– </a:t>
            </a:r>
            <a:r>
              <a:rPr lang="da-DK" sz="2400" i="1" dirty="0">
                <a:solidFill>
                  <a:prstClr val="black">
                    <a:lumMod val="75000"/>
                    <a:lumOff val="25000"/>
                  </a:prstClr>
                </a:solidFill>
                <a:latin typeface="Trebuchet MS" panose="020B0603020202020204"/>
              </a:rPr>
              <a:t>besluttes af børn og unge-udvalget</a:t>
            </a:r>
          </a:p>
          <a:p>
            <a:pPr marL="0" indent="0" defTabSz="457167">
              <a:buSzPct val="80000"/>
              <a:buNone/>
              <a:defRPr/>
            </a:pPr>
            <a:r>
              <a:rPr lang="da-DK" sz="2800" dirty="0">
                <a:solidFill>
                  <a:prstClr val="black">
                    <a:lumMod val="75000"/>
                    <a:lumOff val="25000"/>
                  </a:prstClr>
                </a:solidFill>
                <a:latin typeface="Trebuchet MS" panose="020B0603020202020204"/>
              </a:rPr>
              <a:t>		</a:t>
            </a:r>
            <a:endParaRPr lang="da-DK" dirty="0">
              <a:solidFill>
                <a:prstClr val="black">
                  <a:lumMod val="75000"/>
                  <a:lumOff val="25000"/>
                </a:prstClr>
              </a:solidFill>
              <a:latin typeface="Trebuchet MS" panose="020B0603020202020204"/>
            </a:endParaRPr>
          </a:p>
          <a:p>
            <a:pPr>
              <a:defRPr/>
            </a:pPr>
            <a:endParaRPr lang="da-DK" dirty="0"/>
          </a:p>
        </p:txBody>
      </p:sp>
      <p:pic>
        <p:nvPicPr>
          <p:cNvPr id="2662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60350"/>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8319"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283431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noChangeArrowheads="1"/>
          </p:cNvSpPr>
          <p:nvPr>
            <p:ph type="title"/>
          </p:nvPr>
        </p:nvSpPr>
        <p:spPr>
          <a:xfrm>
            <a:off x="457200" y="990600"/>
            <a:ext cx="8229600" cy="747712"/>
          </a:xfrm>
        </p:spPr>
        <p:txBody>
          <a:bodyPr/>
          <a:lstStyle/>
          <a:p>
            <a:br>
              <a:rPr lang="da-DK" altLang="da-DK" dirty="0">
                <a:solidFill>
                  <a:srgbClr val="144582"/>
                </a:solidFill>
              </a:rPr>
            </a:br>
            <a:r>
              <a:rPr lang="da-DK" altLang="da-DK" dirty="0">
                <a:solidFill>
                  <a:srgbClr val="144582"/>
                </a:solidFill>
              </a:rPr>
              <a:t>Traumer</a:t>
            </a:r>
            <a:br>
              <a:rPr lang="da-DK" altLang="da-DK" dirty="0">
                <a:solidFill>
                  <a:srgbClr val="144582"/>
                </a:solidFill>
              </a:rPr>
            </a:br>
            <a:endParaRPr lang="da-DK" altLang="da-DK" dirty="0"/>
          </a:p>
        </p:txBody>
      </p:sp>
      <p:sp>
        <p:nvSpPr>
          <p:cNvPr id="8195" name="Pladsholder til indhold 2"/>
          <p:cNvSpPr>
            <a:spLocks noGrp="1" noChangeArrowheads="1"/>
          </p:cNvSpPr>
          <p:nvPr>
            <p:ph idx="1"/>
          </p:nvPr>
        </p:nvSpPr>
        <p:spPr>
          <a:xfrm>
            <a:off x="539552" y="2017712"/>
            <a:ext cx="8229600" cy="4291608"/>
          </a:xfrm>
        </p:spPr>
        <p:txBody>
          <a:bodyPr/>
          <a:lstStyle/>
          <a:p>
            <a:pPr>
              <a:buFont typeface="Arial" panose="020B0604020202020204" pitchFamily="34" charset="0"/>
              <a:buChar char="•"/>
            </a:pPr>
            <a:r>
              <a:rPr lang="da-DK" altLang="da-DK" sz="2400" dirty="0">
                <a:latin typeface="Trebuchet MS" panose="020B0603020202020204" pitchFamily="34" charset="0"/>
              </a:rPr>
              <a:t>Enhver hændelse, hvor vi lammes og overvældes, oplever os truet, rædselsslagne.</a:t>
            </a:r>
          </a:p>
          <a:p>
            <a:pPr>
              <a:buFont typeface="Arial" panose="020B0604020202020204" pitchFamily="34" charset="0"/>
              <a:buChar char="•"/>
            </a:pPr>
            <a:r>
              <a:rPr lang="da-DK" altLang="da-DK" sz="2400" dirty="0">
                <a:latin typeface="Trebuchet MS" panose="020B0603020202020204" pitchFamily="34" charset="0"/>
              </a:rPr>
              <a:t>Traumet knytter sig ikke til hændelsen, men handler om påvirkningen af vores nervesystem</a:t>
            </a:r>
          </a:p>
          <a:p>
            <a:pPr>
              <a:buFont typeface="Arial" panose="020B0604020202020204" pitchFamily="34" charset="0"/>
              <a:buChar char="•"/>
            </a:pPr>
            <a:r>
              <a:rPr lang="da-DK" altLang="da-DK" sz="2400" dirty="0">
                <a:latin typeface="Trebuchet MS" panose="020B0603020202020204" pitchFamily="34" charset="0"/>
              </a:rPr>
              <a:t>Sårbarheden er forskellig fra person til person</a:t>
            </a:r>
          </a:p>
          <a:p>
            <a:pPr>
              <a:buFont typeface="Arial" panose="020B0604020202020204" pitchFamily="34" charset="0"/>
              <a:buChar char="•"/>
            </a:pPr>
            <a:r>
              <a:rPr lang="da-DK" altLang="da-DK" sz="2400" dirty="0">
                <a:latin typeface="Trebuchet MS" panose="020B0603020202020204" pitchFamily="34" charset="0"/>
              </a:rPr>
              <a:t>Hjernens vigtigste funktion  er overlevelse – krybdyrhjernen - kamp, flugt, frys</a:t>
            </a:r>
          </a:p>
          <a:p>
            <a:pPr>
              <a:buFont typeface="Arial" panose="020B0604020202020204" pitchFamily="34" charset="0"/>
              <a:buChar char="•"/>
            </a:pPr>
            <a:r>
              <a:rPr lang="da-DK" altLang="da-DK" sz="2400" dirty="0">
                <a:latin typeface="Trebuchet MS" panose="020B0603020202020204" pitchFamily="34" charset="0"/>
              </a:rPr>
              <a:t>Tidligere erfaringer og viden aktiveres </a:t>
            </a:r>
          </a:p>
        </p:txBody>
      </p:sp>
      <p:pic>
        <p:nvPicPr>
          <p:cNvPr id="819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32C2C101-60E5-4D9C-A04A-95B8B083EA39}"/>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39C2E7AE-8EE2-4308-B90F-E6DC149428E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103521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908057"/>
            <a:ext cx="8229600" cy="493713"/>
          </a:xfrm>
        </p:spPr>
        <p:txBody>
          <a:bodyPr>
            <a:normAutofit fontScale="90000"/>
          </a:bodyPr>
          <a:lstStyle/>
          <a:p>
            <a:pPr algn="ctr"/>
            <a:br>
              <a:rPr lang="da-DK" altLang="da-DK" dirty="0">
                <a:solidFill>
                  <a:srgbClr val="144582"/>
                </a:solidFill>
              </a:rPr>
            </a:br>
            <a:r>
              <a:rPr lang="da-DK" altLang="da-DK" sz="4900" dirty="0">
                <a:solidFill>
                  <a:srgbClr val="144582"/>
                </a:solidFill>
                <a:latin typeface="Arial" panose="020B0604020202020204" pitchFamily="34" charset="0"/>
                <a:cs typeface="Arial" panose="020B0604020202020204" pitchFamily="34" charset="0"/>
              </a:rPr>
              <a:t>Samvær</a:t>
            </a:r>
            <a:br>
              <a:rPr lang="da-DK" altLang="da-DK" sz="4900" dirty="0">
                <a:solidFill>
                  <a:srgbClr val="144582"/>
                </a:solidFill>
                <a:latin typeface="Arial" panose="020B0604020202020204" pitchFamily="34" charset="0"/>
                <a:cs typeface="Arial" panose="020B0604020202020204" pitchFamily="34" charset="0"/>
              </a:rPr>
            </a:br>
            <a:endParaRPr lang="da-DK" altLang="da-DK" sz="4900" dirty="0">
              <a:latin typeface="Arial" panose="020B0604020202020204" pitchFamily="34" charset="0"/>
              <a:cs typeface="Arial" panose="020B0604020202020204" pitchFamily="34" charset="0"/>
            </a:endParaRPr>
          </a:p>
        </p:txBody>
      </p:sp>
      <p:sp>
        <p:nvSpPr>
          <p:cNvPr id="2" name="Pladsholder til indhold 1"/>
          <p:cNvSpPr>
            <a:spLocks noGrp="1"/>
          </p:cNvSpPr>
          <p:nvPr>
            <p:ph idx="1"/>
          </p:nvPr>
        </p:nvSpPr>
        <p:spPr/>
        <p:txBody>
          <a:bodyPr/>
          <a:lstStyle/>
          <a:p>
            <a:pPr marL="0" indent="0" defTabSz="457167">
              <a:buSzPct val="80000"/>
              <a:buNone/>
              <a:defRPr/>
            </a:pPr>
            <a:r>
              <a:rPr lang="da-DK" dirty="0">
                <a:solidFill>
                  <a:prstClr val="black">
                    <a:lumMod val="75000"/>
                    <a:lumOff val="25000"/>
                  </a:prstClr>
                </a:solidFill>
                <a:latin typeface="Trebuchet MS" panose="020B0603020202020204"/>
              </a:rPr>
              <a:t>Plejefamilien kan være opmærksom på:</a:t>
            </a:r>
          </a:p>
          <a:p>
            <a:pPr defTabSz="457167">
              <a:buSzPct val="80000"/>
              <a:defRPr/>
            </a:pPr>
            <a:r>
              <a:rPr lang="da-DK" sz="2800" dirty="0">
                <a:solidFill>
                  <a:prstClr val="black">
                    <a:lumMod val="75000"/>
                    <a:lumOff val="25000"/>
                  </a:prstClr>
                </a:solidFill>
                <a:latin typeface="Trebuchet MS" panose="020B0603020202020204"/>
              </a:rPr>
              <a:t>Skabe genkendelighed og rutiner</a:t>
            </a:r>
          </a:p>
          <a:p>
            <a:pPr defTabSz="457167">
              <a:buSzPct val="80000"/>
              <a:defRPr/>
            </a:pPr>
            <a:r>
              <a:rPr lang="da-DK" sz="2800" dirty="0">
                <a:solidFill>
                  <a:prstClr val="black">
                    <a:lumMod val="75000"/>
                    <a:lumOff val="25000"/>
                  </a:prstClr>
                </a:solidFill>
                <a:latin typeface="Trebuchet MS" panose="020B0603020202020204"/>
              </a:rPr>
              <a:t>Inddrage forældrene i aktiviteter til næste samvær</a:t>
            </a:r>
          </a:p>
          <a:p>
            <a:pPr defTabSz="457167">
              <a:buSzPct val="80000"/>
              <a:defRPr/>
            </a:pPr>
            <a:r>
              <a:rPr lang="da-DK" sz="2800" dirty="0">
                <a:solidFill>
                  <a:prstClr val="black">
                    <a:lumMod val="75000"/>
                    <a:lumOff val="25000"/>
                  </a:prstClr>
                </a:solidFill>
                <a:latin typeface="Trebuchet MS" panose="020B0603020202020204"/>
              </a:rPr>
              <a:t>Forældrene gør deres bedste i samværet</a:t>
            </a:r>
          </a:p>
          <a:p>
            <a:pPr defTabSz="457167">
              <a:buSzPct val="80000"/>
              <a:defRPr/>
            </a:pPr>
            <a:r>
              <a:rPr lang="da-DK" sz="2800" dirty="0">
                <a:solidFill>
                  <a:prstClr val="black">
                    <a:lumMod val="75000"/>
                    <a:lumOff val="25000"/>
                  </a:prstClr>
                </a:solidFill>
                <a:latin typeface="Trebuchet MS" panose="020B0603020202020204"/>
              </a:rPr>
              <a:t>Gøre brug af mentalisering</a:t>
            </a:r>
            <a:endParaRPr lang="da-DK" sz="2400" dirty="0">
              <a:solidFill>
                <a:prstClr val="black">
                  <a:lumMod val="75000"/>
                  <a:lumOff val="25000"/>
                </a:prstClr>
              </a:solidFill>
              <a:latin typeface="Trebuchet MS" panose="020B0603020202020204"/>
            </a:endParaRPr>
          </a:p>
          <a:p>
            <a:pPr defTabSz="457167">
              <a:buSzPct val="80000"/>
              <a:defRPr/>
            </a:pPr>
            <a:r>
              <a:rPr lang="da-DK" sz="2800" dirty="0">
                <a:solidFill>
                  <a:prstClr val="black">
                    <a:lumMod val="75000"/>
                    <a:lumOff val="25000"/>
                  </a:prstClr>
                </a:solidFill>
                <a:latin typeface="Trebuchet MS" panose="020B0603020202020204"/>
              </a:rPr>
              <a:t>Bruge hinanden som plejeforældre</a:t>
            </a:r>
          </a:p>
          <a:p>
            <a:pPr defTabSz="457167">
              <a:buSzPct val="80000"/>
              <a:defRPr/>
            </a:pPr>
            <a:r>
              <a:rPr lang="da-DK" sz="2800" dirty="0">
                <a:solidFill>
                  <a:prstClr val="black">
                    <a:lumMod val="75000"/>
                    <a:lumOff val="25000"/>
                  </a:prstClr>
                </a:solidFill>
                <a:latin typeface="Trebuchet MS" panose="020B0603020202020204"/>
              </a:rPr>
              <a:t>Barnets rettigheder og inddragelse </a:t>
            </a:r>
            <a:r>
              <a:rPr lang="da-DK" sz="2800">
                <a:solidFill>
                  <a:prstClr val="black">
                    <a:lumMod val="75000"/>
                    <a:lumOff val="25000"/>
                  </a:prstClr>
                </a:solidFill>
                <a:latin typeface="Trebuchet MS" panose="020B0603020202020204"/>
              </a:rPr>
              <a:t>i samvær</a:t>
            </a:r>
            <a:endParaRPr lang="da-DK" sz="2800" dirty="0">
              <a:solidFill>
                <a:prstClr val="black">
                  <a:lumMod val="75000"/>
                  <a:lumOff val="25000"/>
                </a:prstClr>
              </a:solidFill>
              <a:latin typeface="Trebuchet MS" panose="020B0603020202020204"/>
            </a:endParaRPr>
          </a:p>
          <a:p>
            <a:pPr marL="0" indent="0" defTabSz="457167">
              <a:buSzPct val="80000"/>
              <a:buNone/>
              <a:defRPr/>
            </a:pPr>
            <a:endParaRPr lang="da-DK" sz="2800" dirty="0">
              <a:solidFill>
                <a:prstClr val="black">
                  <a:lumMod val="75000"/>
                  <a:lumOff val="25000"/>
                </a:prstClr>
              </a:solidFill>
              <a:latin typeface="Trebuchet MS" panose="020B0603020202020204"/>
            </a:endParaRPr>
          </a:p>
          <a:p>
            <a:pPr marL="457200" lvl="1" indent="0" defTabSz="457167">
              <a:buSzPct val="80000"/>
              <a:buNone/>
              <a:defRPr/>
            </a:pPr>
            <a:endParaRPr lang="da-DK" dirty="0">
              <a:solidFill>
                <a:prstClr val="black">
                  <a:lumMod val="75000"/>
                  <a:lumOff val="25000"/>
                </a:prstClr>
              </a:solidFill>
              <a:latin typeface="Trebuchet MS" panose="020B0603020202020204"/>
            </a:endParaRPr>
          </a:p>
          <a:p>
            <a:pPr>
              <a:defRPr/>
            </a:pPr>
            <a:endParaRPr lang="da-DK" dirty="0"/>
          </a:p>
        </p:txBody>
      </p:sp>
      <p:pic>
        <p:nvPicPr>
          <p:cNvPr id="2662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60350"/>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8319"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2936701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765175"/>
            <a:ext cx="8229600" cy="863600"/>
          </a:xfrm>
        </p:spPr>
        <p:txBody>
          <a:bodyPr>
            <a:normAutofit fontScale="90000"/>
          </a:bodyPr>
          <a:lstStyle/>
          <a:p>
            <a:pPr algn="ctr"/>
            <a:br>
              <a:rPr lang="da-DK" altLang="da-DK" dirty="0">
                <a:solidFill>
                  <a:srgbClr val="144582"/>
                </a:solidFill>
              </a:rPr>
            </a:br>
            <a:r>
              <a:rPr lang="da-DK" altLang="da-DK" dirty="0">
                <a:solidFill>
                  <a:srgbClr val="144582"/>
                </a:solidFill>
              </a:rPr>
              <a:t>Paus</a:t>
            </a:r>
            <a:r>
              <a:rPr lang="da-DK" altLang="da-DK" sz="4900" dirty="0">
                <a:solidFill>
                  <a:srgbClr val="144582"/>
                </a:solidFill>
                <a:latin typeface="Arial" panose="020B0604020202020204" pitchFamily="34" charset="0"/>
                <a:cs typeface="Arial" panose="020B0604020202020204" pitchFamily="34" charset="0"/>
              </a:rPr>
              <a:t>e</a:t>
            </a:r>
            <a:br>
              <a:rPr lang="da-DK" altLang="da-DK" sz="4900" dirty="0">
                <a:solidFill>
                  <a:srgbClr val="144582"/>
                </a:solidFill>
                <a:latin typeface="Arial" panose="020B0604020202020204" pitchFamily="34" charset="0"/>
                <a:cs typeface="Arial" panose="020B0604020202020204" pitchFamily="34" charset="0"/>
              </a:rPr>
            </a:br>
            <a:endParaRPr lang="da-DK" altLang="da-DK" sz="4900" dirty="0">
              <a:latin typeface="Arial" panose="020B0604020202020204" pitchFamily="34" charset="0"/>
              <a:cs typeface="Arial" panose="020B0604020202020204" pitchFamily="34" charset="0"/>
            </a:endParaRPr>
          </a:p>
        </p:txBody>
      </p:sp>
      <p:sp>
        <p:nvSpPr>
          <p:cNvPr id="5123" name="Pladsholder til indhold 2"/>
          <p:cNvSpPr>
            <a:spLocks noGrp="1"/>
          </p:cNvSpPr>
          <p:nvPr>
            <p:ph idx="1"/>
          </p:nvPr>
        </p:nvSpPr>
        <p:spPr>
          <a:xfrm>
            <a:off x="457200" y="1916114"/>
            <a:ext cx="8229600" cy="2736851"/>
          </a:xfrm>
        </p:spPr>
        <p:txBody>
          <a:bodyPr/>
          <a:lstStyle/>
          <a:p>
            <a:pPr marL="0" indent="0">
              <a:buNone/>
              <a:defRPr/>
            </a:pPr>
            <a:r>
              <a:rPr lang="da-DK" altLang="da-DK" dirty="0"/>
              <a:t>	</a:t>
            </a:r>
          </a:p>
          <a:p>
            <a:pPr marL="0" indent="0">
              <a:buNone/>
              <a:defRPr/>
            </a:pPr>
            <a:endParaRPr lang="da-DK" altLang="da-DK" dirty="0"/>
          </a:p>
          <a:p>
            <a:pPr marL="0" indent="0" algn="ctr">
              <a:buNone/>
              <a:defRPr/>
            </a:pPr>
            <a:r>
              <a:rPr lang="da-DK" altLang="da-DK" dirty="0"/>
              <a:t>	</a:t>
            </a:r>
          </a:p>
        </p:txBody>
      </p:sp>
      <p:pic>
        <p:nvPicPr>
          <p:cNvPr id="5124"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60350"/>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8319"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8" name="Pladsholder til indhold 4">
            <a:extLst>
              <a:ext uri="{FF2B5EF4-FFF2-40B4-BE49-F238E27FC236}">
                <a16:creationId xmlns:a16="http://schemas.microsoft.com/office/drawing/2014/main" id="{0DC730C3-B99F-42D4-9D1C-0C70174E0E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781392" y="2390678"/>
            <a:ext cx="3581216" cy="268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013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765175"/>
            <a:ext cx="8229600" cy="863600"/>
          </a:xfrm>
        </p:spPr>
        <p:txBody>
          <a:bodyPr>
            <a:normAutofit fontScale="90000"/>
          </a:bodyPr>
          <a:lstStyle/>
          <a:p>
            <a:pPr algn="ctr"/>
            <a:br>
              <a:rPr lang="da-DK" altLang="da-DK" dirty="0">
                <a:solidFill>
                  <a:srgbClr val="144582"/>
                </a:solidFill>
              </a:rPr>
            </a:br>
            <a:r>
              <a:rPr lang="da-DK" altLang="da-DK" sz="4900" dirty="0">
                <a:solidFill>
                  <a:srgbClr val="144582"/>
                </a:solidFill>
                <a:latin typeface="Arial" panose="020B0604020202020204" pitchFamily="34" charset="0"/>
                <a:cs typeface="Arial" panose="020B0604020202020204" pitchFamily="34" charset="0"/>
              </a:rPr>
              <a:t>Gruppearbejde</a:t>
            </a:r>
            <a:br>
              <a:rPr lang="da-DK" altLang="da-DK" sz="4900" dirty="0">
                <a:solidFill>
                  <a:srgbClr val="144582"/>
                </a:solidFill>
                <a:latin typeface="Arial" panose="020B0604020202020204" pitchFamily="34" charset="0"/>
                <a:cs typeface="Arial" panose="020B0604020202020204" pitchFamily="34" charset="0"/>
              </a:rPr>
            </a:br>
            <a:endParaRPr lang="da-DK" altLang="da-DK" sz="4900" dirty="0">
              <a:latin typeface="Arial" panose="020B0604020202020204" pitchFamily="34" charset="0"/>
              <a:cs typeface="Arial" panose="020B0604020202020204" pitchFamily="34" charset="0"/>
            </a:endParaRPr>
          </a:p>
        </p:txBody>
      </p:sp>
      <p:sp>
        <p:nvSpPr>
          <p:cNvPr id="5123" name="Pladsholder til indhold 2"/>
          <p:cNvSpPr>
            <a:spLocks noGrp="1"/>
          </p:cNvSpPr>
          <p:nvPr>
            <p:ph idx="1"/>
          </p:nvPr>
        </p:nvSpPr>
        <p:spPr>
          <a:xfrm>
            <a:off x="457200" y="1916114"/>
            <a:ext cx="8229600" cy="2736851"/>
          </a:xfrm>
        </p:spPr>
        <p:txBody>
          <a:bodyPr/>
          <a:lstStyle/>
          <a:p>
            <a:pPr marL="0" indent="0">
              <a:buNone/>
              <a:defRPr/>
            </a:pPr>
            <a:r>
              <a:rPr lang="da-DK" altLang="da-DK" dirty="0"/>
              <a:t>	</a:t>
            </a:r>
          </a:p>
          <a:p>
            <a:pPr marL="0" indent="0">
              <a:buNone/>
              <a:defRPr/>
            </a:pPr>
            <a:endParaRPr lang="da-DK" altLang="da-DK" dirty="0"/>
          </a:p>
          <a:p>
            <a:pPr marL="0" indent="0" algn="ctr">
              <a:buNone/>
              <a:defRPr/>
            </a:pPr>
            <a:r>
              <a:rPr lang="da-DK" altLang="da-DK" dirty="0"/>
              <a:t>	Dilemmaer i forældresamarbejde.</a:t>
            </a:r>
          </a:p>
        </p:txBody>
      </p:sp>
      <p:pic>
        <p:nvPicPr>
          <p:cNvPr id="5124"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60350"/>
            <a:ext cx="2770188"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8319" y="6597651"/>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8319" y="6750051"/>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754252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6A9D87C5-97CD-4C43-A0CF-BBB9DD09D9DA}"/>
              </a:ext>
            </a:extLst>
          </p:cNvPr>
          <p:cNvSpPr>
            <a:spLocks noGrp="1" noChangeArrowheads="1"/>
          </p:cNvSpPr>
          <p:nvPr>
            <p:ph type="title"/>
          </p:nvPr>
        </p:nvSpPr>
        <p:spPr>
          <a:xfrm>
            <a:off x="457200" y="341313"/>
            <a:ext cx="8229600" cy="1143000"/>
          </a:xfrm>
        </p:spPr>
        <p:txBody>
          <a:bodyPr/>
          <a:lstStyle/>
          <a:p>
            <a:br>
              <a:rPr lang="da-DK" altLang="da-DK">
                <a:solidFill>
                  <a:srgbClr val="144582"/>
                </a:solidFill>
              </a:rPr>
            </a:br>
            <a:r>
              <a:rPr lang="da-DK" altLang="da-DK">
                <a:solidFill>
                  <a:srgbClr val="144582"/>
                </a:solidFill>
              </a:rPr>
              <a:t>Refleksionsspørgsmål til logbog</a:t>
            </a:r>
          </a:p>
        </p:txBody>
      </p:sp>
      <p:sp>
        <p:nvSpPr>
          <p:cNvPr id="64515" name="Pladsholder til indhold 2">
            <a:extLst>
              <a:ext uri="{FF2B5EF4-FFF2-40B4-BE49-F238E27FC236}">
                <a16:creationId xmlns:a16="http://schemas.microsoft.com/office/drawing/2014/main" id="{4FC84533-0362-419E-B9C6-8F5B83B696CD}"/>
              </a:ext>
            </a:extLst>
          </p:cNvPr>
          <p:cNvSpPr>
            <a:spLocks noGrp="1" noChangeArrowheads="1"/>
          </p:cNvSpPr>
          <p:nvPr>
            <p:ph idx="1"/>
          </p:nvPr>
        </p:nvSpPr>
        <p:spPr>
          <a:xfrm>
            <a:off x="457200" y="1865313"/>
            <a:ext cx="8229600" cy="4525962"/>
          </a:xfrm>
        </p:spPr>
        <p:txBody>
          <a:bodyPr/>
          <a:lstStyle/>
          <a:p>
            <a:pPr marL="0" indent="0">
              <a:buFontTx/>
              <a:buNone/>
              <a:defRPr/>
            </a:pPr>
            <a:r>
              <a:rPr lang="da-DK" altLang="da-DK" b="1" dirty="0"/>
              <a:t>      Til eget brug!</a:t>
            </a:r>
          </a:p>
          <a:p>
            <a:pPr>
              <a:defRPr/>
            </a:pPr>
            <a:endParaRPr lang="da-DK" altLang="da-DK" b="1" dirty="0"/>
          </a:p>
          <a:p>
            <a:pPr>
              <a:defRPr/>
            </a:pPr>
            <a:endParaRPr lang="da-DK" altLang="da-DK" dirty="0"/>
          </a:p>
        </p:txBody>
      </p:sp>
      <p:pic>
        <p:nvPicPr>
          <p:cNvPr id="63492" name="Billede 3">
            <a:extLst>
              <a:ext uri="{FF2B5EF4-FFF2-40B4-BE49-F238E27FC236}">
                <a16:creationId xmlns:a16="http://schemas.microsoft.com/office/drawing/2014/main" id="{4680B0AC-CC53-48F8-9A24-E091D4A4A2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88D32A90-E091-4070-BF80-80D85CA053C6}"/>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Rektangel 5">
            <a:extLst>
              <a:ext uri="{FF2B5EF4-FFF2-40B4-BE49-F238E27FC236}">
                <a16:creationId xmlns:a16="http://schemas.microsoft.com/office/drawing/2014/main" id="{D1ECCCC8-F106-4818-B1E3-393D2A022041}"/>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63495" name="Billede 1">
            <a:extLst>
              <a:ext uri="{FF2B5EF4-FFF2-40B4-BE49-F238E27FC236}">
                <a16:creationId xmlns:a16="http://schemas.microsoft.com/office/drawing/2014/main" id="{294AAA73-C9FE-4801-8137-DC9AE0104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650753"/>
            <a:ext cx="6971142" cy="21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Billede 7" descr="Gratis billeder : notesbog, skrivning, blyant, optage, pen, dagbog, linje,  kontor, skrive, album, penne, papirvarer, forretningsmand, sekretær,  forhandlinger, på arbejde 5184x3456 - - 1282997 - Gratis billeder - PxHere">
            <a:extLst>
              <a:ext uri="{FF2B5EF4-FFF2-40B4-BE49-F238E27FC236}">
                <a16:creationId xmlns:a16="http://schemas.microsoft.com/office/drawing/2014/main" id="{5D68B1DA-9D5A-421D-9809-AD75DD990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025" y="4652963"/>
            <a:ext cx="23574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noChangeArrowheads="1"/>
          </p:cNvSpPr>
          <p:nvPr>
            <p:ph type="title"/>
          </p:nvPr>
        </p:nvSpPr>
        <p:spPr>
          <a:xfrm>
            <a:off x="457200" y="990600"/>
            <a:ext cx="8229600" cy="1143000"/>
          </a:xfrm>
        </p:spPr>
        <p:txBody>
          <a:bodyPr/>
          <a:lstStyle/>
          <a:p>
            <a:r>
              <a:rPr lang="da-DK" altLang="da-DK" dirty="0">
                <a:solidFill>
                  <a:srgbClr val="144582"/>
                </a:solidFill>
              </a:rPr>
              <a:t>Afrunding på dagen</a:t>
            </a:r>
          </a:p>
        </p:txBody>
      </p:sp>
      <p:pic>
        <p:nvPicPr>
          <p:cNvPr id="70659"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5556072D-8CC0-4825-BAC7-AE0B9BDF61CD}"/>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9153B618-D20C-4C31-9126-A6A53077B772}"/>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F6901B36-5D88-4608-9E17-D57640DEA89E}"/>
              </a:ext>
            </a:extLst>
          </p:cNvPr>
          <p:cNvSpPr>
            <a:spLocks noGrp="1"/>
          </p:cNvSpPr>
          <p:nvPr>
            <p:ph idx="1"/>
          </p:nvPr>
        </p:nvSpPr>
        <p:spPr>
          <a:xfrm>
            <a:off x="457200" y="2247900"/>
            <a:ext cx="8229600" cy="3629025"/>
          </a:xfrm>
        </p:spPr>
        <p:txBody>
          <a:bodyPr/>
          <a:lstStyle/>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a:p>
            <a:pPr marL="0" indent="0" algn="ctr" defTabSz="457200" eaLnBrk="1" fontAlgn="auto" hangingPunct="1">
              <a:spcBef>
                <a:spcPts val="1000"/>
              </a:spcBef>
              <a:spcAft>
                <a:spcPts val="0"/>
              </a:spcAft>
              <a:buClr>
                <a:srgbClr val="90C226"/>
              </a:buClr>
              <a:buSzPct val="80000"/>
              <a:buNone/>
              <a:defRPr/>
            </a:pPr>
            <a:r>
              <a:rPr lang="da-DK" altLang="da-DK" dirty="0">
                <a:latin typeface="+mj-lt"/>
              </a:rPr>
              <a:t>Hvad har du fået ud af dagen?</a:t>
            </a:r>
          </a:p>
          <a:p>
            <a:pPr marL="0" indent="0" algn="ctr" defTabSz="457200" eaLnBrk="1" fontAlgn="auto" hangingPunct="1">
              <a:spcBef>
                <a:spcPts val="1000"/>
              </a:spcBef>
              <a:spcAft>
                <a:spcPts val="0"/>
              </a:spcAft>
              <a:buClr>
                <a:srgbClr val="90C226"/>
              </a:buClr>
              <a:buSzPct val="80000"/>
              <a:buFontTx/>
              <a:buNone/>
              <a:defRPr/>
            </a:pPr>
            <a:endParaRPr lang="da-DK" sz="2000" kern="1200" dirty="0">
              <a:solidFill>
                <a:prstClr val="black">
                  <a:lumMod val="75000"/>
                  <a:lumOff val="25000"/>
                </a:prstClr>
              </a:solidFill>
              <a:latin typeface="Trebuchet MS" panose="020B0603020202020204"/>
            </a:endParaRPr>
          </a:p>
        </p:txBody>
      </p:sp>
    </p:spTree>
    <p:extLst>
      <p:ext uri="{BB962C8B-B14F-4D97-AF65-F5344CB8AC3E}">
        <p14:creationId xmlns:p14="http://schemas.microsoft.com/office/powerpoint/2010/main" val="565020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DC8C0A5E-C950-4839-9D34-8B196A9AF43F}"/>
              </a:ext>
            </a:extLst>
          </p:cNvPr>
          <p:cNvSpPr>
            <a:spLocks noGrp="1"/>
          </p:cNvSpPr>
          <p:nvPr>
            <p:ph type="title"/>
          </p:nvPr>
        </p:nvSpPr>
        <p:spPr>
          <a:xfrm>
            <a:off x="457200" y="990600"/>
            <a:ext cx="8229600" cy="1143000"/>
          </a:xfrm>
        </p:spPr>
        <p:txBody>
          <a:bodyPr/>
          <a:lstStyle/>
          <a:p>
            <a:pPr>
              <a:defRPr/>
            </a:pPr>
            <a:r>
              <a:rPr lang="da-DK" dirty="0">
                <a:solidFill>
                  <a:srgbClr val="144582"/>
                </a:solidFill>
              </a:rPr>
              <a:t>Forberedelse til match-øvelsen</a:t>
            </a:r>
            <a:endParaRPr lang="da-DK" altLang="da-DK" dirty="0">
              <a:solidFill>
                <a:srgbClr val="144582"/>
              </a:solidFill>
            </a:endParaRPr>
          </a:p>
        </p:txBody>
      </p:sp>
      <p:pic>
        <p:nvPicPr>
          <p:cNvPr id="7270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CD5EF7CC-9CD3-4133-B033-2C05AB0B21DB}"/>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81B19793-6BCE-4EE1-BE5D-3A0237968E41}"/>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CDB6CB61-B441-42C3-841E-8E3D884C6EDE}"/>
              </a:ext>
            </a:extLst>
          </p:cNvPr>
          <p:cNvSpPr>
            <a:spLocks noGrp="1"/>
          </p:cNvSpPr>
          <p:nvPr>
            <p:ph idx="1"/>
          </p:nvPr>
        </p:nvSpPr>
        <p:spPr>
          <a:xfrm>
            <a:off x="457200" y="2060575"/>
            <a:ext cx="8229600" cy="4527550"/>
          </a:xfrm>
        </p:spPr>
        <p:txBody>
          <a:bodyPr/>
          <a:lstStyle/>
          <a:p>
            <a:endParaRPr lang="da-DK" sz="1800" dirty="0"/>
          </a:p>
          <a:p>
            <a:r>
              <a:rPr lang="da-DK" sz="1800" dirty="0"/>
              <a:t>Hvilken målgruppe søger I godkendelse til? (plejefamilietype-barnets støttebehov-alder)</a:t>
            </a:r>
          </a:p>
          <a:p>
            <a:r>
              <a:rPr lang="da-DK" sz="1800" dirty="0"/>
              <a:t>Hvilket barn har I valgt?</a:t>
            </a:r>
          </a:p>
          <a:p>
            <a:r>
              <a:rPr lang="da-DK" sz="1800" dirty="0"/>
              <a:t>Hvordan passer barnet ind I jeres familie?</a:t>
            </a:r>
          </a:p>
          <a:p>
            <a:r>
              <a:rPr lang="da-DK" sz="1800" dirty="0"/>
              <a:t>Hvilke ressourcer og kompetencer tænker I der er brug for ift. opgaven?</a:t>
            </a:r>
          </a:p>
          <a:p>
            <a:r>
              <a:rPr lang="da-DK" sz="1800" dirty="0"/>
              <a:t>Hvad kunne opgaven give af ubalancer i jeres familie?</a:t>
            </a:r>
          </a:p>
          <a:p>
            <a:r>
              <a:rPr lang="da-DK" sz="1800" dirty="0"/>
              <a:t>Hvilke spørgsmål har I brug for at stille for, at blive afklaret om opgaven passer ind i jeres familie?</a:t>
            </a:r>
          </a:p>
          <a:p>
            <a:endParaRPr lang="da-DK" sz="1800" dirty="0"/>
          </a:p>
          <a:p>
            <a:endParaRPr lang="da-DK" sz="1800" dirty="0"/>
          </a:p>
          <a:p>
            <a:r>
              <a:rPr lang="da-DK" sz="1800" dirty="0"/>
              <a:t>Vær opmærksom på den læring I har tilegnet jer under kurset!</a:t>
            </a:r>
          </a:p>
          <a:p>
            <a:pPr marL="0" indent="0" defTabSz="457200" eaLnBrk="1" fontAlgn="auto" hangingPunct="1">
              <a:spcBef>
                <a:spcPts val="1000"/>
              </a:spcBef>
              <a:spcAft>
                <a:spcPts val="0"/>
              </a:spcAft>
              <a:buClr>
                <a:srgbClr val="90C226"/>
              </a:buClr>
              <a:buSzPct val="80000"/>
              <a:buFontTx/>
              <a:buNone/>
              <a:defRPr/>
            </a:pPr>
            <a:endParaRPr lang="da-DK" sz="1800" kern="1200" dirty="0">
              <a:solidFill>
                <a:prstClr val="black">
                  <a:lumMod val="75000"/>
                  <a:lumOff val="25000"/>
                </a:prstClr>
              </a:solidFill>
              <a:latin typeface="Trebuchet MS" panose="020B0603020202020204"/>
            </a:endParaRPr>
          </a:p>
        </p:txBody>
      </p:sp>
    </p:spTree>
    <p:extLst>
      <p:ext uri="{BB962C8B-B14F-4D97-AF65-F5344CB8AC3E}">
        <p14:creationId xmlns:p14="http://schemas.microsoft.com/office/powerpoint/2010/main" val="3381497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DC8C0A5E-C950-4839-9D34-8B196A9AF43F}"/>
              </a:ext>
            </a:extLst>
          </p:cNvPr>
          <p:cNvSpPr>
            <a:spLocks noGrp="1"/>
          </p:cNvSpPr>
          <p:nvPr>
            <p:ph type="title"/>
          </p:nvPr>
        </p:nvSpPr>
        <p:spPr>
          <a:xfrm>
            <a:off x="457200" y="990600"/>
            <a:ext cx="8229600" cy="1143000"/>
          </a:xfrm>
        </p:spPr>
        <p:txBody>
          <a:bodyPr/>
          <a:lstStyle/>
          <a:p>
            <a:pPr>
              <a:defRPr/>
            </a:pPr>
            <a:r>
              <a:rPr lang="da-DK" kern="1200" dirty="0">
                <a:solidFill>
                  <a:srgbClr val="144582"/>
                </a:solidFill>
              </a:rPr>
              <a:t>Afslutning på dagen</a:t>
            </a:r>
            <a:endParaRPr lang="da-DK" altLang="da-DK" dirty="0">
              <a:solidFill>
                <a:srgbClr val="144582"/>
              </a:solidFill>
            </a:endParaRPr>
          </a:p>
        </p:txBody>
      </p:sp>
      <p:pic>
        <p:nvPicPr>
          <p:cNvPr id="72707"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CD5EF7CC-9CD3-4133-B033-2C05AB0B21DB}"/>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81B19793-6BCE-4EE1-BE5D-3A0237968E41}"/>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 name="Pladsholder til indhold 1">
            <a:extLst>
              <a:ext uri="{FF2B5EF4-FFF2-40B4-BE49-F238E27FC236}">
                <a16:creationId xmlns:a16="http://schemas.microsoft.com/office/drawing/2014/main" id="{CDB6CB61-B441-42C3-841E-8E3D884C6EDE}"/>
              </a:ext>
            </a:extLst>
          </p:cNvPr>
          <p:cNvSpPr>
            <a:spLocks noGrp="1"/>
          </p:cNvSpPr>
          <p:nvPr>
            <p:ph idx="1"/>
          </p:nvPr>
        </p:nvSpPr>
        <p:spPr>
          <a:xfrm>
            <a:off x="457200" y="2060575"/>
            <a:ext cx="8229600" cy="4527550"/>
          </a:xfrm>
        </p:spPr>
        <p:txBody>
          <a:bodyPr/>
          <a:lstStyle/>
          <a:p>
            <a:pPr marL="0" indent="0" defTabSz="457200" eaLnBrk="1" fontAlgn="auto" hangingPunct="1">
              <a:spcBef>
                <a:spcPts val="1000"/>
              </a:spcBef>
              <a:spcAft>
                <a:spcPts val="0"/>
              </a:spcAft>
              <a:buSzPct val="80000"/>
              <a:buNone/>
              <a:defRPr/>
            </a:pPr>
            <a:endParaRPr lang="da-DK" sz="2000" kern="1200" dirty="0">
              <a:solidFill>
                <a:prstClr val="black"/>
              </a:solidFill>
              <a:latin typeface="Trebuchet MS" panose="020B0603020202020204"/>
            </a:endParaRPr>
          </a:p>
          <a:p>
            <a:pPr marL="0" indent="0" algn="ctr" defTabSz="457200" eaLnBrk="1" fontAlgn="auto" hangingPunct="1">
              <a:spcBef>
                <a:spcPts val="1000"/>
              </a:spcBef>
              <a:spcAft>
                <a:spcPts val="0"/>
              </a:spcAft>
              <a:buSzPct val="80000"/>
              <a:buNone/>
              <a:defRPr/>
            </a:pPr>
            <a:endParaRPr lang="da-DK" sz="2800" kern="1200" dirty="0">
              <a:solidFill>
                <a:prstClr val="black"/>
              </a:solidFill>
              <a:latin typeface="Trebuchet MS" panose="020B0603020202020204"/>
            </a:endParaRPr>
          </a:p>
          <a:p>
            <a:pPr marL="0" indent="0" algn="ctr" defTabSz="457200" eaLnBrk="1" fontAlgn="auto" hangingPunct="1">
              <a:spcBef>
                <a:spcPts val="1000"/>
              </a:spcBef>
              <a:spcAft>
                <a:spcPts val="0"/>
              </a:spcAft>
              <a:buSzPct val="80000"/>
              <a:buNone/>
              <a:defRPr/>
            </a:pPr>
            <a:endParaRPr lang="da-DK" sz="2800" kern="1200" dirty="0">
              <a:solidFill>
                <a:prstClr val="black"/>
              </a:solidFill>
              <a:latin typeface="Trebuchet MS" panose="020B0603020202020204"/>
            </a:endParaRPr>
          </a:p>
          <a:p>
            <a:pPr marL="0" indent="0" algn="ctr" defTabSz="457200" eaLnBrk="1" fontAlgn="auto" hangingPunct="1">
              <a:spcBef>
                <a:spcPts val="1000"/>
              </a:spcBef>
              <a:spcAft>
                <a:spcPts val="0"/>
              </a:spcAft>
              <a:buSzPct val="80000"/>
              <a:buNone/>
              <a:defRPr/>
            </a:pPr>
            <a:r>
              <a:rPr lang="da-DK" sz="2800" kern="1200" dirty="0">
                <a:solidFill>
                  <a:prstClr val="black"/>
                </a:solidFill>
                <a:latin typeface="Trebuchet MS" panose="020B0603020202020204"/>
              </a:rPr>
              <a:t>Tak for i dag, kom godt hjem. </a:t>
            </a:r>
          </a:p>
          <a:p>
            <a:pPr marL="0" indent="0" defTabSz="457200" eaLnBrk="1" fontAlgn="auto" hangingPunct="1">
              <a:spcBef>
                <a:spcPts val="1000"/>
              </a:spcBef>
              <a:spcAft>
                <a:spcPts val="0"/>
              </a:spcAft>
              <a:buClr>
                <a:srgbClr val="90C226"/>
              </a:buClr>
              <a:buSzPct val="80000"/>
              <a:buFontTx/>
              <a:buNone/>
              <a:defRPr/>
            </a:pPr>
            <a:endParaRPr lang="da-DK" sz="1800" kern="1200" dirty="0">
              <a:solidFill>
                <a:prstClr val="black">
                  <a:lumMod val="75000"/>
                  <a:lumOff val="25000"/>
                </a:prstClr>
              </a:solidFill>
              <a:latin typeface="Trebuchet MS" panose="020B0603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noChangeArrowheads="1"/>
          </p:cNvSpPr>
          <p:nvPr>
            <p:ph type="title"/>
          </p:nvPr>
        </p:nvSpPr>
        <p:spPr>
          <a:xfrm>
            <a:off x="446088" y="692150"/>
            <a:ext cx="8229600" cy="1143000"/>
          </a:xfrm>
        </p:spPr>
        <p:txBody>
          <a:bodyPr/>
          <a:lstStyle/>
          <a:p>
            <a:br>
              <a:rPr lang="da-DK" altLang="da-DK" dirty="0">
                <a:solidFill>
                  <a:srgbClr val="144582"/>
                </a:solidFill>
              </a:rPr>
            </a:br>
            <a:r>
              <a:rPr lang="da-DK" altLang="da-DK" sz="4000" dirty="0">
                <a:solidFill>
                  <a:srgbClr val="144582"/>
                </a:solidFill>
              </a:rPr>
              <a:t>Reaktioner under og efter traumatiske hændelser</a:t>
            </a:r>
            <a:br>
              <a:rPr lang="da-DK" altLang="da-DK" dirty="0">
                <a:solidFill>
                  <a:srgbClr val="144582"/>
                </a:solidFill>
              </a:rPr>
            </a:br>
            <a:endParaRPr lang="da-DK" altLang="da-DK" dirty="0"/>
          </a:p>
        </p:txBody>
      </p:sp>
      <p:sp>
        <p:nvSpPr>
          <p:cNvPr id="9219" name="Pladsholder til indhold 2">
            <a:extLst>
              <a:ext uri="{FF2B5EF4-FFF2-40B4-BE49-F238E27FC236}">
                <a16:creationId xmlns:a16="http://schemas.microsoft.com/office/drawing/2014/main" id="{4925603E-01AD-4DE3-A9CD-D4F41F747F3A}"/>
              </a:ext>
            </a:extLst>
          </p:cNvPr>
          <p:cNvSpPr>
            <a:spLocks noGrp="1"/>
          </p:cNvSpPr>
          <p:nvPr>
            <p:ph idx="1"/>
          </p:nvPr>
        </p:nvSpPr>
        <p:spPr>
          <a:xfrm>
            <a:off x="457200" y="2420938"/>
            <a:ext cx="8218488" cy="3849687"/>
          </a:xfrm>
        </p:spPr>
        <p:txBody>
          <a:bodyPr/>
          <a:lstStyle/>
          <a:p>
            <a:pPr marL="0" indent="0">
              <a:buFontTx/>
              <a:buNone/>
              <a:defRPr/>
            </a:pPr>
            <a:r>
              <a:rPr lang="da-DK" sz="1600" b="1" u="sng" dirty="0">
                <a:latin typeface="Trebuchet MS" panose="020B0603020202020204" pitchFamily="34" charset="0"/>
              </a:rPr>
              <a:t>Fysisk </a:t>
            </a:r>
            <a:r>
              <a:rPr lang="da-DK" sz="1600" b="1" dirty="0">
                <a:latin typeface="Trebuchet MS" panose="020B0603020202020204" pitchFamily="34" charset="0"/>
              </a:rPr>
              <a:t>                                          			</a:t>
            </a:r>
            <a:r>
              <a:rPr lang="da-DK" sz="1600" b="1" u="sng" dirty="0">
                <a:latin typeface="Trebuchet MS" panose="020B0603020202020204" pitchFamily="34" charset="0"/>
              </a:rPr>
              <a:t>Mental</a:t>
            </a:r>
          </a:p>
          <a:p>
            <a:pPr>
              <a:defRPr/>
            </a:pPr>
            <a:endParaRPr lang="da-DK" sz="1600" b="1" dirty="0">
              <a:latin typeface="Trebuchet MS" panose="020B0603020202020204" pitchFamily="34" charset="0"/>
            </a:endParaRPr>
          </a:p>
          <a:p>
            <a:pPr marL="0" indent="0">
              <a:buFontTx/>
              <a:buNone/>
              <a:defRPr/>
            </a:pPr>
            <a:r>
              <a:rPr lang="da-DK" sz="1600" b="1" dirty="0">
                <a:latin typeface="Trebuchet MS" panose="020B0603020202020204" pitchFamily="34" charset="0"/>
              </a:rPr>
              <a:t>Fysisk mobilisering 			Mental mobilisering</a:t>
            </a:r>
          </a:p>
          <a:p>
            <a:pPr marL="0" indent="0">
              <a:buFontTx/>
              <a:buNone/>
              <a:defRPr/>
            </a:pPr>
            <a:r>
              <a:rPr lang="da-DK" sz="1600" dirty="0">
                <a:latin typeface="Trebuchet MS" panose="020B0603020202020204" pitchFamily="34" charset="0"/>
              </a:rPr>
              <a:t>Adrenalin                                    		Tidligere erfaring tilgængelig</a:t>
            </a:r>
          </a:p>
          <a:p>
            <a:pPr marL="0" indent="0">
              <a:buFontTx/>
              <a:buNone/>
              <a:defRPr/>
            </a:pPr>
            <a:r>
              <a:rPr lang="da-DK" sz="1600" dirty="0">
                <a:latin typeface="Trebuchet MS" panose="020B0603020202020204" pitchFamily="34" charset="0"/>
              </a:rPr>
              <a:t>Hurtig reaktion 				Skærpet sansning</a:t>
            </a:r>
          </a:p>
          <a:p>
            <a:pPr marL="0" indent="0">
              <a:buFontTx/>
              <a:buNone/>
              <a:defRPr/>
            </a:pPr>
            <a:r>
              <a:rPr lang="da-DK" sz="1600" dirty="0">
                <a:latin typeface="Trebuchet MS" panose="020B0603020202020204" pitchFamily="34" charset="0"/>
              </a:rPr>
              <a:t>Parat til at møde fare </a:t>
            </a:r>
            <a:r>
              <a:rPr lang="da-DK" sz="1600" b="1" dirty="0">
                <a:latin typeface="Trebuchet MS" panose="020B0603020202020204" pitchFamily="34" charset="0"/>
              </a:rPr>
              <a:t>			</a:t>
            </a:r>
            <a:r>
              <a:rPr lang="da-DK" sz="1600" dirty="0">
                <a:latin typeface="Trebuchet MS" panose="020B0603020202020204" pitchFamily="34" charset="0"/>
              </a:rPr>
              <a:t>Fokuseret opmærksomhed</a:t>
            </a:r>
            <a:r>
              <a:rPr lang="da-DK" sz="1600" b="1" dirty="0">
                <a:latin typeface="Trebuchet MS" panose="020B0603020202020204" pitchFamily="34" charset="0"/>
              </a:rPr>
              <a:t> </a:t>
            </a:r>
            <a:r>
              <a:rPr lang="da-DK" sz="1600" dirty="0">
                <a:latin typeface="Trebuchet MS" panose="020B0603020202020204" pitchFamily="34" charset="0"/>
              </a:rPr>
              <a:t>						Stærk erindringsdannelse</a:t>
            </a:r>
          </a:p>
          <a:p>
            <a:pPr marL="0" indent="0">
              <a:buFontTx/>
              <a:buNone/>
              <a:defRPr/>
            </a:pPr>
            <a:r>
              <a:rPr lang="da-DK" sz="1600" dirty="0">
                <a:latin typeface="Trebuchet MS" panose="020B0603020202020204" pitchFamily="34" charset="0"/>
              </a:rPr>
              <a:t>					Hurtig bearbejdning af information</a:t>
            </a:r>
          </a:p>
          <a:p>
            <a:pPr marL="0" indent="0">
              <a:buFontTx/>
              <a:buNone/>
              <a:defRPr/>
            </a:pPr>
            <a:endParaRPr lang="da-DK" sz="1600" dirty="0">
              <a:latin typeface="Trebuchet MS" panose="020B0603020202020204" pitchFamily="34" charset="0"/>
            </a:endParaRPr>
          </a:p>
          <a:p>
            <a:pPr marL="0" indent="0">
              <a:buFontTx/>
              <a:buNone/>
              <a:defRPr/>
            </a:pPr>
            <a:r>
              <a:rPr lang="da-DK" sz="1600" b="1" dirty="0">
                <a:latin typeface="Trebuchet MS" panose="020B0603020202020204" pitchFamily="34" charset="0"/>
              </a:rPr>
              <a:t>Smertedæmpning/blokering           		Emotionsudkobling</a:t>
            </a:r>
          </a:p>
          <a:p>
            <a:pPr>
              <a:defRPr/>
            </a:pPr>
            <a:endParaRPr lang="da-DK" altLang="da-DK" sz="1400" dirty="0"/>
          </a:p>
          <a:p>
            <a:pPr marL="0" indent="0">
              <a:buFontTx/>
              <a:buNone/>
              <a:defRPr/>
            </a:pPr>
            <a:endParaRPr lang="da-DK" altLang="da-DK" sz="1400" dirty="0"/>
          </a:p>
        </p:txBody>
      </p:sp>
      <p:pic>
        <p:nvPicPr>
          <p:cNvPr id="10244"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969A0667-2561-4497-914D-0957DB083377}"/>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C29E4AAF-0C6A-44A4-A880-400CF3E77DD4}"/>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Titel 1">
            <a:extLst>
              <a:ext uri="{FF2B5EF4-FFF2-40B4-BE49-F238E27FC236}">
                <a16:creationId xmlns:a16="http://schemas.microsoft.com/office/drawing/2014/main" id="{B0750091-46DF-4BCA-BAA8-56B3FABE1E44}"/>
              </a:ext>
            </a:extLst>
          </p:cNvPr>
          <p:cNvSpPr txBox="1">
            <a:spLocks/>
          </p:cNvSpPr>
          <p:nvPr/>
        </p:nvSpPr>
        <p:spPr bwMode="auto">
          <a:xfrm>
            <a:off x="668338" y="1800225"/>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br>
              <a:rPr lang="da-DK" altLang="da-DK" kern="0" dirty="0">
                <a:solidFill>
                  <a:srgbClr val="144582"/>
                </a:solidFill>
              </a:rPr>
            </a:br>
            <a:r>
              <a:rPr lang="da-DK" sz="2400" kern="0" dirty="0">
                <a:solidFill>
                  <a:srgbClr val="A00025"/>
                </a:solidFill>
              </a:rPr>
              <a:t>Umiddelbare reaktioner</a:t>
            </a:r>
            <a:br>
              <a:rPr lang="da-DK" altLang="da-DK" kern="0" dirty="0">
                <a:solidFill>
                  <a:srgbClr val="144582"/>
                </a:solidFill>
              </a:rPr>
            </a:br>
            <a:endParaRPr lang="da-DK" altLang="da-DK"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noChangeArrowheads="1"/>
          </p:cNvSpPr>
          <p:nvPr>
            <p:ph type="title"/>
          </p:nvPr>
        </p:nvSpPr>
        <p:spPr>
          <a:xfrm>
            <a:off x="457200" y="990600"/>
            <a:ext cx="8229600" cy="1143000"/>
          </a:xfrm>
        </p:spPr>
        <p:txBody>
          <a:bodyPr/>
          <a:lstStyle/>
          <a:p>
            <a:br>
              <a:rPr lang="da-DK" altLang="da-DK" dirty="0">
                <a:solidFill>
                  <a:srgbClr val="144582"/>
                </a:solidFill>
              </a:rPr>
            </a:br>
            <a:r>
              <a:rPr lang="da-DK" altLang="da-DK" dirty="0">
                <a:solidFill>
                  <a:srgbClr val="144582"/>
                </a:solidFill>
              </a:rPr>
              <a:t>Traumetyper</a:t>
            </a:r>
            <a:br>
              <a:rPr lang="da-DK" altLang="da-DK" dirty="0">
                <a:solidFill>
                  <a:srgbClr val="144582"/>
                </a:solidFill>
              </a:rPr>
            </a:br>
            <a:endParaRPr lang="da-DK" altLang="da-DK" dirty="0"/>
          </a:p>
        </p:txBody>
      </p:sp>
      <p:sp>
        <p:nvSpPr>
          <p:cNvPr id="8195" name="Pladsholder til indhold 2"/>
          <p:cNvSpPr>
            <a:spLocks noGrp="1" noChangeArrowheads="1"/>
          </p:cNvSpPr>
          <p:nvPr>
            <p:ph idx="1"/>
          </p:nvPr>
        </p:nvSpPr>
        <p:spPr>
          <a:xfrm>
            <a:off x="539552" y="2017712"/>
            <a:ext cx="8229600" cy="4291608"/>
          </a:xfrm>
        </p:spPr>
        <p:txBody>
          <a:bodyPr/>
          <a:lstStyle/>
          <a:p>
            <a:pPr>
              <a:buFont typeface="Arial" panose="020B0604020202020204" pitchFamily="34" charset="0"/>
              <a:buChar char="•"/>
            </a:pPr>
            <a:r>
              <a:rPr lang="da-DK" sz="2400" dirty="0"/>
              <a:t>Upersonlige traumer (naturkatastrofer, ulykker) </a:t>
            </a:r>
          </a:p>
          <a:p>
            <a:pPr marL="0" indent="0">
              <a:buNone/>
            </a:pPr>
            <a:endParaRPr lang="da-DK" sz="2400" dirty="0"/>
          </a:p>
          <a:p>
            <a:pPr>
              <a:buFont typeface="Arial" panose="020B0604020202020204" pitchFamily="34" charset="0"/>
              <a:buChar char="•"/>
            </a:pPr>
            <a:r>
              <a:rPr lang="da-DK" sz="2400" dirty="0"/>
              <a:t>Personlige traumer (vold, seksuelle overgreb begået af en fremmed)</a:t>
            </a:r>
          </a:p>
          <a:p>
            <a:pPr marL="0" indent="0">
              <a:buNone/>
            </a:pPr>
            <a:endParaRPr lang="da-DK" sz="2400" dirty="0"/>
          </a:p>
          <a:p>
            <a:pPr>
              <a:buFont typeface="Arial" panose="020B0604020202020204" pitchFamily="34" charset="0"/>
              <a:buChar char="•"/>
            </a:pPr>
            <a:r>
              <a:rPr lang="da-DK" sz="2400" dirty="0"/>
              <a:t>Tilknytningstraumer (traumer begået af en som vedkommende er i en knytningsrelation til) </a:t>
            </a:r>
          </a:p>
          <a:p>
            <a:pPr marL="0" indent="0">
              <a:buNone/>
            </a:pPr>
            <a:endParaRPr lang="da-DK" sz="2400" dirty="0"/>
          </a:p>
          <a:p>
            <a:pPr>
              <a:buFont typeface="Arial" panose="020B0604020202020204" pitchFamily="34" charset="0"/>
              <a:buChar char="•"/>
            </a:pPr>
            <a:r>
              <a:rPr lang="da-DK" sz="2400" dirty="0"/>
              <a:t>Udviklingstraumer (gentagne traumer fra de primære tilknytningspersoner mens barnet er i udvikling)</a:t>
            </a:r>
            <a:endParaRPr lang="da-DK" altLang="da-DK" sz="2400" dirty="0">
              <a:latin typeface="Trebuchet MS" panose="020B0603020202020204" pitchFamily="34" charset="0"/>
            </a:endParaRPr>
          </a:p>
        </p:txBody>
      </p:sp>
      <p:pic>
        <p:nvPicPr>
          <p:cNvPr id="819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32C2C101-60E5-4D9C-A04A-95B8B083EA39}"/>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39C2E7AE-8EE2-4308-B90F-E6DC149428E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7558D4D9-F729-4013-AAE2-FBD99472DE39}"/>
              </a:ext>
            </a:extLst>
          </p:cNvPr>
          <p:cNvSpPr>
            <a:spLocks noGrp="1" noChangeArrowheads="1"/>
          </p:cNvSpPr>
          <p:nvPr>
            <p:ph type="title"/>
          </p:nvPr>
        </p:nvSpPr>
        <p:spPr>
          <a:xfrm>
            <a:off x="735013" y="341313"/>
            <a:ext cx="8229600" cy="1143000"/>
          </a:xfrm>
        </p:spPr>
        <p:txBody>
          <a:bodyPr/>
          <a:lstStyle/>
          <a:p>
            <a:br>
              <a:rPr lang="da-DK" altLang="da-DK" dirty="0">
                <a:solidFill>
                  <a:srgbClr val="144582"/>
                </a:solidFill>
              </a:rPr>
            </a:br>
            <a:r>
              <a:rPr lang="da-DK" altLang="da-DK" dirty="0">
                <a:solidFill>
                  <a:srgbClr val="144582"/>
                </a:solidFill>
              </a:rPr>
              <a:t>Traumer og hjernen</a:t>
            </a:r>
            <a:br>
              <a:rPr lang="da-DK" altLang="da-DK" dirty="0">
                <a:solidFill>
                  <a:srgbClr val="144582"/>
                </a:solidFill>
              </a:rPr>
            </a:br>
            <a:endParaRPr lang="da-DK" altLang="da-DK" dirty="0"/>
          </a:p>
        </p:txBody>
      </p:sp>
      <p:pic>
        <p:nvPicPr>
          <p:cNvPr id="54275" name="Billede 3">
            <a:extLst>
              <a:ext uri="{FF2B5EF4-FFF2-40B4-BE49-F238E27FC236}">
                <a16:creationId xmlns:a16="http://schemas.microsoft.com/office/drawing/2014/main" id="{F6F23D2F-641C-4986-B4C5-61F3CF6C3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5AF4475C-F937-415C-A0F8-4BCF5FE6B60B}"/>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EC277AA4-9856-46DF-AC31-E821B9EF3746}"/>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4278" name="Pladsholder til indhold 7">
            <a:extLst>
              <a:ext uri="{FF2B5EF4-FFF2-40B4-BE49-F238E27FC236}">
                <a16:creationId xmlns:a16="http://schemas.microsoft.com/office/drawing/2014/main" id="{C3D9EB18-435B-4242-B13E-B3918A223752}"/>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006600" y="1341438"/>
            <a:ext cx="4581525" cy="50403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noChangeArrowheads="1"/>
          </p:cNvSpPr>
          <p:nvPr>
            <p:ph type="title"/>
          </p:nvPr>
        </p:nvSpPr>
        <p:spPr>
          <a:xfrm>
            <a:off x="457200" y="990600"/>
            <a:ext cx="8229600" cy="1143000"/>
          </a:xfrm>
        </p:spPr>
        <p:txBody>
          <a:bodyPr/>
          <a:lstStyle/>
          <a:p>
            <a:r>
              <a:rPr lang="da-DK" altLang="da-DK" dirty="0">
                <a:solidFill>
                  <a:srgbClr val="144582"/>
                </a:solidFill>
              </a:rPr>
              <a:t>Efterreaktioner på traumer</a:t>
            </a:r>
            <a:br>
              <a:rPr lang="da-DK" altLang="da-DK" dirty="0">
                <a:solidFill>
                  <a:srgbClr val="144582"/>
                </a:solidFill>
              </a:rPr>
            </a:br>
            <a:endParaRPr lang="da-DK" altLang="da-DK" dirty="0"/>
          </a:p>
        </p:txBody>
      </p:sp>
      <p:sp>
        <p:nvSpPr>
          <p:cNvPr id="8195" name="Pladsholder til indhold 2"/>
          <p:cNvSpPr>
            <a:spLocks noGrp="1" noChangeArrowheads="1"/>
          </p:cNvSpPr>
          <p:nvPr>
            <p:ph idx="1"/>
          </p:nvPr>
        </p:nvSpPr>
        <p:spPr>
          <a:xfrm>
            <a:off x="539552" y="2017712"/>
            <a:ext cx="8229600" cy="4291608"/>
          </a:xfrm>
        </p:spPr>
        <p:txBody>
          <a:bodyPr/>
          <a:lstStyle/>
          <a:p>
            <a:pPr marL="0" indent="0">
              <a:buNone/>
            </a:pPr>
            <a:r>
              <a:rPr lang="da-DK" sz="2400" dirty="0"/>
              <a:t>• Genoplevelsesreaktioner</a:t>
            </a:r>
          </a:p>
          <a:p>
            <a:pPr marL="0" indent="0">
              <a:buNone/>
            </a:pPr>
            <a:endParaRPr lang="da-DK" sz="2400" dirty="0"/>
          </a:p>
          <a:p>
            <a:pPr marL="0" indent="0">
              <a:buNone/>
            </a:pPr>
            <a:r>
              <a:rPr lang="da-DK" sz="2400" dirty="0"/>
              <a:t>• Undgåelsesreaktioner</a:t>
            </a:r>
          </a:p>
          <a:p>
            <a:pPr marL="0" indent="0">
              <a:buNone/>
            </a:pPr>
            <a:endParaRPr lang="da-DK" sz="2400" dirty="0"/>
          </a:p>
          <a:p>
            <a:pPr marL="0" indent="0">
              <a:buNone/>
            </a:pPr>
            <a:r>
              <a:rPr lang="da-DK" sz="2400" dirty="0"/>
              <a:t>• Negativ påvirkning af kognition eller stemningsleje</a:t>
            </a:r>
          </a:p>
          <a:p>
            <a:pPr marL="0" indent="0">
              <a:buNone/>
            </a:pPr>
            <a:endParaRPr lang="da-DK" sz="2400" dirty="0"/>
          </a:p>
          <a:p>
            <a:pPr marL="0" indent="0">
              <a:buNone/>
            </a:pPr>
            <a:r>
              <a:rPr lang="da-DK" sz="2400" dirty="0"/>
              <a:t>• Vedvarende forhøjet stressniveau </a:t>
            </a:r>
          </a:p>
          <a:p>
            <a:pPr marL="0" indent="0">
              <a:buNone/>
            </a:pPr>
            <a:endParaRPr lang="da-DK" sz="2400" dirty="0"/>
          </a:p>
          <a:p>
            <a:pPr marL="0" indent="0">
              <a:buNone/>
            </a:pPr>
            <a:r>
              <a:rPr lang="da-DK" sz="2400" dirty="0"/>
              <a:t>• Geniscenesættelse</a:t>
            </a:r>
            <a:endParaRPr lang="da-DK" altLang="da-DK" sz="2400" dirty="0">
              <a:latin typeface="Trebuchet MS" panose="020B0603020202020204" pitchFamily="34" charset="0"/>
            </a:endParaRPr>
          </a:p>
        </p:txBody>
      </p:sp>
      <p:pic>
        <p:nvPicPr>
          <p:cNvPr id="8196"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32C2C101-60E5-4D9C-A04A-95B8B083EA39}"/>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39C2E7AE-8EE2-4308-B90F-E6DC149428E9}"/>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83707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noChangeArrowheads="1"/>
          </p:cNvSpPr>
          <p:nvPr>
            <p:ph type="title"/>
          </p:nvPr>
        </p:nvSpPr>
        <p:spPr>
          <a:xfrm>
            <a:off x="457200" y="990600"/>
            <a:ext cx="8229600" cy="1143000"/>
          </a:xfrm>
        </p:spPr>
        <p:txBody>
          <a:bodyPr/>
          <a:lstStyle/>
          <a:p>
            <a:br>
              <a:rPr lang="da-DK" altLang="da-DK" sz="3600" dirty="0">
                <a:solidFill>
                  <a:srgbClr val="144582"/>
                </a:solidFill>
              </a:rPr>
            </a:br>
            <a:r>
              <a:rPr lang="da-DK" altLang="da-DK" dirty="0">
                <a:solidFill>
                  <a:srgbClr val="144582"/>
                </a:solidFill>
              </a:rPr>
              <a:t> Efterreaktioner på traumer</a:t>
            </a:r>
            <a:br>
              <a:rPr lang="da-DK" altLang="da-DK" dirty="0">
                <a:solidFill>
                  <a:srgbClr val="144582"/>
                </a:solidFill>
              </a:rPr>
            </a:br>
            <a:r>
              <a:rPr lang="da-DK" altLang="da-DK" dirty="0">
                <a:solidFill>
                  <a:srgbClr val="144582"/>
                </a:solidFill>
              </a:rPr>
              <a:t>Udtryk i hverdagen</a:t>
            </a:r>
            <a:br>
              <a:rPr lang="da-DK" altLang="da-DK" dirty="0">
                <a:solidFill>
                  <a:srgbClr val="144582"/>
                </a:solidFill>
              </a:rPr>
            </a:br>
            <a:endParaRPr lang="da-DK" altLang="da-DK" dirty="0"/>
          </a:p>
        </p:txBody>
      </p:sp>
      <p:sp>
        <p:nvSpPr>
          <p:cNvPr id="16387" name="Pladsholder til indhold 2">
            <a:extLst>
              <a:ext uri="{FF2B5EF4-FFF2-40B4-BE49-F238E27FC236}">
                <a16:creationId xmlns:a16="http://schemas.microsoft.com/office/drawing/2014/main" id="{4594BA0B-245C-4DDF-8AA0-9DF1011872B6}"/>
              </a:ext>
            </a:extLst>
          </p:cNvPr>
          <p:cNvSpPr>
            <a:spLocks noGrp="1"/>
          </p:cNvSpPr>
          <p:nvPr>
            <p:ph idx="1"/>
          </p:nvPr>
        </p:nvSpPr>
        <p:spPr>
          <a:xfrm>
            <a:off x="457200" y="2276475"/>
            <a:ext cx="8229600" cy="3849688"/>
          </a:xfrm>
        </p:spPr>
        <p:txBody>
          <a:bodyPr/>
          <a:lstStyle/>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Sårbarhed</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Voldsomme erindringer</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Søvnforstyrrelser</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Skyld/selvbebrejdelser</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Undgåelsesadfærd</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Koncentrationsvanskeligheder</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Vrede</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Tristhed</a:t>
            </a:r>
          </a:p>
          <a:p>
            <a:pPr defTabSz="457200" eaLnBrk="1" fontAlgn="auto" hangingPunct="1">
              <a:spcBef>
                <a:spcPts val="1000"/>
              </a:spcBef>
              <a:spcAft>
                <a:spcPts val="0"/>
              </a:spcAft>
              <a:buSzPct val="80000"/>
              <a:defRPr/>
            </a:pPr>
            <a:r>
              <a:rPr lang="da-DK" sz="1800" kern="1200" dirty="0">
                <a:solidFill>
                  <a:prstClr val="black">
                    <a:lumMod val="75000"/>
                    <a:lumOff val="25000"/>
                  </a:prstClr>
                </a:solidFill>
                <a:latin typeface="Trebuchet MS" panose="020B0603020202020204"/>
              </a:rPr>
              <a:t>Fysiske reaktioner</a:t>
            </a:r>
          </a:p>
        </p:txBody>
      </p:sp>
      <p:pic>
        <p:nvPicPr>
          <p:cNvPr id="17412"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27701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A536EC09-00BF-4E43-AA68-EF91919354AF}"/>
              </a:ext>
            </a:extLst>
          </p:cNvPr>
          <p:cNvSpPr/>
          <p:nvPr/>
        </p:nvSpPr>
        <p:spPr>
          <a:xfrm>
            <a:off x="468313" y="6597650"/>
            <a:ext cx="8207375" cy="63500"/>
          </a:xfrm>
          <a:prstGeom prst="rect">
            <a:avLst/>
          </a:prstGeom>
          <a:solidFill>
            <a:srgbClr val="A00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a:extLst>
              <a:ext uri="{FF2B5EF4-FFF2-40B4-BE49-F238E27FC236}">
                <a16:creationId xmlns:a16="http://schemas.microsoft.com/office/drawing/2014/main" id="{5C8EDD22-33B5-4E2E-A5C8-AA49ACED40FA}"/>
              </a:ext>
            </a:extLst>
          </p:cNvPr>
          <p:cNvSpPr/>
          <p:nvPr/>
        </p:nvSpPr>
        <p:spPr>
          <a:xfrm>
            <a:off x="468313" y="6750050"/>
            <a:ext cx="8207375" cy="63500"/>
          </a:xfrm>
          <a:prstGeom prst="rect">
            <a:avLst/>
          </a:prstGeom>
          <a:solidFill>
            <a:srgbClr val="1445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17415" name="Bille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438525"/>
            <a:ext cx="344963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E984E0FAB21EBB478981986069B1526A" ma:contentTypeVersion="1" ma:contentTypeDescription="GetOrganized dokument" ma:contentTypeScope="" ma:versionID="91647762caa5a93b751781fef096bf3f">
  <xsd:schema xmlns:xsd="http://www.w3.org/2001/XMLSchema" xmlns:xs="http://www.w3.org/2001/XMLSchema" xmlns:p="http://schemas.microsoft.com/office/2006/metadata/properties" xmlns:ns1="http://schemas.microsoft.com/sharepoint/v3" xmlns:ns2="84B3E39F-C93E-4207-AE2F-3572BF6B6D93" targetNamespace="http://schemas.microsoft.com/office/2006/metadata/properties" ma:root="true" ma:fieldsID="048e882dea3b41b0c8da33e137de9d06" ns1:_="" ns2:_="">
    <xsd:import namespace="http://schemas.microsoft.com/sharepoint/v3"/>
    <xsd:import namespace="84B3E39F-C93E-4207-AE2F-3572BF6B6D93"/>
    <xsd:element name="properties">
      <xsd:complexType>
        <xsd:sequence>
          <xsd:element name="documentManagement">
            <xsd:complexType>
              <xsd:all>
                <xsd:element ref="ns2:Korrespondance" minOccurs="0"/>
                <xsd:element ref="ns2:Modtagere" minOccurs="0"/>
                <xsd:element ref="ns2:Dato" minOccurs="0"/>
                <xsd:element ref="ns2:Prioritet" minOccurs="0"/>
                <xsd:element ref="ns2:Afsender"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Classification" minOccurs="0"/>
                <xsd:element ref="ns1:CCMVisualId" minOccurs="0"/>
                <xsd:element ref="ns1:CCMOriginal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3" nillable="true" ma:displayName="Sags ID" ma:default="Tildeler" ma:internalName="CaseID" ma:readOnly="true">
      <xsd:simpleType>
        <xsd:restriction base="dms:Text"/>
      </xsd:simpleType>
    </xsd:element>
    <xsd:element name="DocID" ma:index="14" nillable="true" ma:displayName="Dok ID" ma:default="Tildeler" ma:internalName="DocID" ma:readOnly="true">
      <xsd:simpleType>
        <xsd:restriction base="dms:Text"/>
      </xsd:simpleType>
    </xsd:element>
    <xsd:element name="Finalized" ma:index="15" nillable="true" ma:displayName="Endeligt" ma:default="False" ma:internalName="Finalized" ma:readOnly="true">
      <xsd:simpleType>
        <xsd:restriction base="dms:Boolean"/>
      </xsd:simpleType>
    </xsd:element>
    <xsd:element name="Related" ma:index="16" nillable="true" ma:displayName="Vedhæftet dokument" ma:default="False" ma:internalName="Related" ma:readOnly="true">
      <xsd:simpleType>
        <xsd:restriction base="dms:Boolean"/>
      </xsd:simpleType>
    </xsd:element>
    <xsd:element name="RegistrationDate" ma:index="17" nillable="true" ma:displayName="Registrerings dato" ma:format="DateTime" ma:internalName="RegistrationDate" ma:readOnly="true">
      <xsd:simpleType>
        <xsd:restriction base="dms:DateTime"/>
      </xsd:simpleType>
    </xsd:element>
    <xsd:element name="CaseRecordNumber" ma:index="18" nillable="true" ma:displayName="Akt ID" ma:decimals="0" ma:default="0" ma:internalName="CaseRecordNumber" ma:readOnly="true">
      <xsd:simpleType>
        <xsd:restriction base="dms:Number"/>
      </xsd:simpleType>
    </xsd:element>
    <xsd:element name="LocalAttachment" ma:index="19" nillable="true" ma:displayName="Lokalt bilag" ma:default="False" ma:internalName="LocalAttachment" ma:readOnly="true">
      <xsd:simpleType>
        <xsd:restriction base="dms:Boolean"/>
      </xsd:simpleType>
    </xsd:element>
    <xsd:element name="CCMTemplateName" ma:index="20" nillable="true" ma:displayName="Skabelon navn" ma:internalName="CCMTemplateName" ma:readOnly="true">
      <xsd:simpleType>
        <xsd:restriction base="dms:Text"/>
      </xsd:simpleType>
    </xsd:element>
    <xsd:element name="CCMTemplateVersion" ma:index="21" nillable="true" ma:displayName="Skabelon version" ma:internalName="CCMTemplateVersion" ma:readOnly="true">
      <xsd:simpleType>
        <xsd:restriction base="dms:Text"/>
      </xsd:simpleType>
    </xsd:element>
    <xsd:element name="CCMTemplateID" ma:index="22" nillable="true" ma:displayName="CCMTemplateID" ma:decimals="0" ma:default="0" ma:hidden="true" ma:internalName="CCMTemplateID" ma:readOnly="true">
      <xsd:simpleType>
        <xsd:restriction base="dms:Number"/>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Conversation" ma:index="27" nillable="true" ma:displayName="Samtale" ma:internalName="CCMConversation" ma:readOnly="true">
      <xsd:simpleType>
        <xsd:restriction base="dms:Text"/>
      </xsd:simpleType>
    </xsd:element>
    <xsd:element name="CCMVisualId" ma:index="31" nillable="true" ma:displayName="Sags ID" ma:default="Tildeler" ma:internalName="CCMVisualId" ma:readOnly="true">
      <xsd:simpleType>
        <xsd:restriction base="dms:Text"/>
      </xsd:simpleType>
    </xsd:element>
    <xsd:element name="CCMOriginalDocID" ma:index="32" nillable="true" ma:displayName="Originalt Dok ID" ma:description="" ma:internalName="CCMOriginal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3E39F-C93E-4207-AE2F-3572BF6B6D93"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Modtagere" ma:index="3" nillable="true" ma:displayName="Modtagere" ma:internalName="Modtagere">
      <xsd:simpleType>
        <xsd:restriction base="dms:Text">
          <xsd:maxLength value="255"/>
        </xsd:restriction>
      </xsd:simpleType>
    </xsd:element>
    <xsd:element name="Dato" ma:index="4" nillable="true" ma:displayName="Dato" ma:default="[today]" ma:format="DateTime" ma:internalName="Dato">
      <xsd:simpleType>
        <xsd:restriction base="dms:DateTime"/>
      </xsd:simpleType>
    </xsd:element>
    <xsd:element name="Prioritet" ma:index="5" nillable="true" ma:displayName="Prioritet" ma:default="Normal" ma:format="Dropdown" ma:internalName="Prioritet">
      <xsd:simpleType>
        <xsd:restriction base="dms:Choice">
          <xsd:enumeration value="Høj"/>
          <xsd:enumeration value="Normal"/>
          <xsd:enumeration value="Lav"/>
        </xsd:restriction>
      </xsd:simpleType>
    </xsd:element>
    <xsd:element name="Afsender" ma:index="6" nillable="true" ma:displayName="Afsender" ma:internalName="Afsender">
      <xsd:simpleType>
        <xsd:restriction base="dms:Text">
          <xsd:maxLength value="255"/>
        </xsd:restriction>
      </xsd:simpleType>
    </xsd:element>
    <xsd:element name="Classification" ma:index="28" nillable="true" ma:displayName="Klassifikation" ma:hidden="true" ma:internalName="Classification">
      <xsd:simpleType>
        <xsd:restriction base="dms:Choice">
          <xsd:enumeration value="Offentlig"/>
          <xsd:enumeration value="Intern"/>
          <xsd:enumeration value="Fortroli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orrespondance xmlns="84B3E39F-C93E-4207-AE2F-3572BF6B6D93">Intern</Korrespondance>
    <Prioritet xmlns="84B3E39F-C93E-4207-AE2F-3572BF6B6D93">Normal</Prioritet>
    <Dato xmlns="84B3E39F-C93E-4207-AE2F-3572BF6B6D93">2023-06-14T10:58:00+00:00</Dato>
    <Modtagere xmlns="84B3E39F-C93E-4207-AE2F-3572BF6B6D93" xsi:nil="true"/>
    <Afsender xmlns="84B3E39F-C93E-4207-AE2F-3572BF6B6D93" xsi:nil="true"/>
    <Classification xmlns="84B3E39F-C93E-4207-AE2F-3572BF6B6D93" xsi:nil="true"/>
    <DocID xmlns="http://schemas.microsoft.com/sharepoint/v3">62815</DocID>
    <LocalAttachment xmlns="http://schemas.microsoft.com/sharepoint/v3">false</LocalAttachment>
    <RegistrationDate xmlns="http://schemas.microsoft.com/sharepoint/v3" xsi:nil="true"/>
    <CaseRecordNumber xmlns="http://schemas.microsoft.com/sharepoint/v3">0</CaseRecordNumber>
    <CaseID xmlns="http://schemas.microsoft.com/sharepoint/v3">SAM-2022-00239</CaseID>
    <Related xmlns="http://schemas.microsoft.com/sharepoint/v3">false</Related>
    <Finalized xmlns="http://schemas.microsoft.com/sharepoint/v3">false</Finalized>
    <CCMVisualId xmlns="http://schemas.microsoft.com/sharepoint/v3">SAM-2022-00239</CCMVisualId>
    <CCMSystemID xmlns="http://schemas.microsoft.com/sharepoint/v3">672468a4-be54-406a-9d97-4f5a7b5b19b2</CCMSystemID>
    <CCMTemplateID xmlns="http://schemas.microsoft.com/sharepoint/v3">0</CCMTemplateID>
  </documentManagement>
</p:properties>
</file>

<file path=customXml/itemProps1.xml><?xml version="1.0" encoding="utf-8"?>
<ds:datastoreItem xmlns:ds="http://schemas.openxmlformats.org/officeDocument/2006/customXml" ds:itemID="{426975BD-E38F-4A9C-AF07-D5066611936C}">
  <ds:schemaRefs>
    <ds:schemaRef ds:uri="http://schemas.microsoft.com/sharepoint/v3/contenttype/forms"/>
  </ds:schemaRefs>
</ds:datastoreItem>
</file>

<file path=customXml/itemProps2.xml><?xml version="1.0" encoding="utf-8"?>
<ds:datastoreItem xmlns:ds="http://schemas.openxmlformats.org/officeDocument/2006/customXml" ds:itemID="{C1AB59DA-322D-4DD5-B402-75A212301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B3E39F-C93E-4207-AE2F-3572BF6B6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D3852-D264-4BC5-8DB2-BF8A7752F9A0}">
  <ds:schemaRef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4B3E39F-C93E-4207-AE2F-3572BF6B6D9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6826</TotalTime>
  <Words>3508</Words>
  <Application>Microsoft Office PowerPoint</Application>
  <PresentationFormat>Skærmshow (4:3)</PresentationFormat>
  <Paragraphs>429</Paragraphs>
  <Slides>46</Slides>
  <Notes>46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46</vt:i4>
      </vt:variant>
    </vt:vector>
  </HeadingPairs>
  <TitlesOfParts>
    <vt:vector size="52" baseType="lpstr">
      <vt:lpstr>Arial</vt:lpstr>
      <vt:lpstr>Calibri</vt:lpstr>
      <vt:lpstr>Times New Roman</vt:lpstr>
      <vt:lpstr>Trebuchet MS</vt:lpstr>
      <vt:lpstr>Wingdings 3</vt:lpstr>
      <vt:lpstr>Standarddesign</vt:lpstr>
      <vt:lpstr>    Velkommen til 3. kursusdag   Plejefamiliens kompetencer     </vt:lpstr>
      <vt:lpstr>Læringsmål</vt:lpstr>
      <vt:lpstr> Plejefamiliens kompetencer </vt:lpstr>
      <vt:lpstr> Traumer </vt:lpstr>
      <vt:lpstr> Reaktioner under og efter traumatiske hændelser </vt:lpstr>
      <vt:lpstr> Traumetyper </vt:lpstr>
      <vt:lpstr> Traumer og hjernen </vt:lpstr>
      <vt:lpstr>Efterreaktioner på traumer </vt:lpstr>
      <vt:lpstr>  Efterreaktioner på traumer Udtryk i hverdagen </vt:lpstr>
      <vt:lpstr> Efterreaktioner på traumer Triggere </vt:lpstr>
      <vt:lpstr>Efterreaktioner på traumer Triggere </vt:lpstr>
      <vt:lpstr> Vær opmærksom på sansninger </vt:lpstr>
      <vt:lpstr> Hvordan kan plejefamilien støtte det traumatiserede barn? </vt:lpstr>
      <vt:lpstr>Tænk- Par- Del</vt:lpstr>
      <vt:lpstr>Pause</vt:lpstr>
      <vt:lpstr> At være mentaliserende i mødet med andre </vt:lpstr>
      <vt:lpstr>PowerPoint-præsentation</vt:lpstr>
      <vt:lpstr> Udviklingstraumer og mentalisering </vt:lpstr>
      <vt:lpstr> Udvikling af mentaliseringsevne  Anne Blom Corlin </vt:lpstr>
      <vt:lpstr> Udvikling af mentaliseringsevne   </vt:lpstr>
      <vt:lpstr>PowerPoint-præsentation</vt:lpstr>
      <vt:lpstr> Mentaliseringens fire dimensioner </vt:lpstr>
      <vt:lpstr> En mentaliserende tilgang Emosjonsveiledning</vt:lpstr>
      <vt:lpstr> Den mentaliserende tilgang</vt:lpstr>
      <vt:lpstr>Gruppearbejde</vt:lpstr>
      <vt:lpstr>Se bag om adfærd</vt:lpstr>
      <vt:lpstr>Plejeforældre med en mentaliserende indstilling</vt:lpstr>
      <vt:lpstr>PowerPoint-præsentation</vt:lpstr>
      <vt:lpstr> Frokost </vt:lpstr>
      <vt:lpstr>PowerPoint-præsentation</vt:lpstr>
      <vt:lpstr>PowerPoint-præsentation</vt:lpstr>
      <vt:lpstr> Anerkendelse </vt:lpstr>
      <vt:lpstr> Anerkendelse – er, at se barnet som et ”jeg” og acceptere det, som det er. En måde at skelne mellem ros og anerkendelse </vt:lpstr>
      <vt:lpstr> En anerkendende tilgang </vt:lpstr>
      <vt:lpstr> Forældresamarbejde </vt:lpstr>
      <vt:lpstr> Forældresamarbejde </vt:lpstr>
      <vt:lpstr>  </vt:lpstr>
      <vt:lpstr>Film</vt:lpstr>
      <vt:lpstr> Samværsformer </vt:lpstr>
      <vt:lpstr> Samvær </vt:lpstr>
      <vt:lpstr> Pause </vt:lpstr>
      <vt:lpstr> Gruppearbejde </vt:lpstr>
      <vt:lpstr> Refleksionsspørgsmål til logbog</vt:lpstr>
      <vt:lpstr>Afrunding på dagen</vt:lpstr>
      <vt:lpstr>Forberedelse til match-øvelsen</vt:lpstr>
      <vt:lpstr>Afslutning på dagen</vt:lpstr>
    </vt:vector>
  </TitlesOfParts>
  <Company>Faaborg-Midtfyn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municipality of Faaborg-Midtfyn</dc:title>
  <dc:creator>Duygu Erdölek Cosar (dcosa)</dc:creator>
  <cp:lastModifiedBy>Tina Ebbesen Skov (tiebs)</cp:lastModifiedBy>
  <cp:revision>324</cp:revision>
  <cp:lastPrinted>2023-04-12T10:54:20Z</cp:lastPrinted>
  <dcterms:created xsi:type="dcterms:W3CDTF">2010-01-25T13:56:05Z</dcterms:created>
  <dcterms:modified xsi:type="dcterms:W3CDTF">2025-01-23T09:06:14Z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0x010100AC085CFC53BC46CEA2EADE194AD9D48200E984E0FAB21EBB478981986069B1526A</vt:lpwstr>
  </property>
  <property fmtid="{D5CDD505-2E9C-101B-9397-08002B2CF9AE}" pid="3" name="CCMEventContext">
    <vt:lpwstr>93e77f45-1272-457f-a7e8-fb402330732b</vt:lpwstr>
  </property>
  <property fmtid="{D5CDD505-2E9C-101B-9397-08002B2CF9AE}" pid="4" name="CCMSystem">
    <vt:lpwstr> </vt:lpwstr>
  </property>
</Properties>
</file>